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5" r:id="rId1"/>
  </p:sldMasterIdLst>
  <p:notesMasterIdLst>
    <p:notesMasterId r:id="rId34"/>
  </p:notesMasterIdLst>
  <p:handoutMasterIdLst>
    <p:handoutMasterId r:id="rId35"/>
  </p:handoutMasterIdLst>
  <p:sldIdLst>
    <p:sldId id="256" r:id="rId2"/>
    <p:sldId id="326" r:id="rId3"/>
    <p:sldId id="308" r:id="rId4"/>
    <p:sldId id="378" r:id="rId5"/>
    <p:sldId id="324" r:id="rId6"/>
    <p:sldId id="402" r:id="rId7"/>
    <p:sldId id="401" r:id="rId8"/>
    <p:sldId id="369" r:id="rId9"/>
    <p:sldId id="404" r:id="rId10"/>
    <p:sldId id="403" r:id="rId11"/>
    <p:sldId id="382" r:id="rId12"/>
    <p:sldId id="406" r:id="rId13"/>
    <p:sldId id="405" r:id="rId14"/>
    <p:sldId id="392" r:id="rId15"/>
    <p:sldId id="393" r:id="rId16"/>
    <p:sldId id="394" r:id="rId17"/>
    <p:sldId id="395" r:id="rId18"/>
    <p:sldId id="407" r:id="rId19"/>
    <p:sldId id="384" r:id="rId20"/>
    <p:sldId id="386" r:id="rId21"/>
    <p:sldId id="397" r:id="rId22"/>
    <p:sldId id="385" r:id="rId23"/>
    <p:sldId id="370" r:id="rId24"/>
    <p:sldId id="388" r:id="rId25"/>
    <p:sldId id="390" r:id="rId26"/>
    <p:sldId id="391" r:id="rId27"/>
    <p:sldId id="387" r:id="rId28"/>
    <p:sldId id="398" r:id="rId29"/>
    <p:sldId id="399" r:id="rId30"/>
    <p:sldId id="400" r:id="rId31"/>
    <p:sldId id="371" r:id="rId32"/>
    <p:sldId id="396" r:id="rId33"/>
  </p:sldIdLst>
  <p:sldSz cx="9144000" cy="6858000" type="screen4x3"/>
  <p:notesSz cx="7023100" cy="93091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74DDA91-82D9-47B9-A0B8-F14A856C91D0}">
          <p14:sldIdLst>
            <p14:sldId id="256"/>
          </p14:sldIdLst>
        </p14:section>
        <p14:section name="Untitled Section" id="{8AE0C050-4E62-4391-8FD3-28F37DDC8D70}">
          <p14:sldIdLst>
            <p14:sldId id="326"/>
            <p14:sldId id="308"/>
            <p14:sldId id="378"/>
            <p14:sldId id="324"/>
            <p14:sldId id="402"/>
            <p14:sldId id="401"/>
            <p14:sldId id="369"/>
            <p14:sldId id="404"/>
            <p14:sldId id="403"/>
            <p14:sldId id="382"/>
            <p14:sldId id="406"/>
            <p14:sldId id="405"/>
            <p14:sldId id="392"/>
            <p14:sldId id="393"/>
            <p14:sldId id="394"/>
            <p14:sldId id="395"/>
            <p14:sldId id="407"/>
            <p14:sldId id="384"/>
            <p14:sldId id="386"/>
            <p14:sldId id="397"/>
            <p14:sldId id="385"/>
            <p14:sldId id="370"/>
            <p14:sldId id="388"/>
            <p14:sldId id="390"/>
            <p14:sldId id="391"/>
            <p14:sldId id="387"/>
            <p14:sldId id="398"/>
            <p14:sldId id="399"/>
            <p14:sldId id="400"/>
            <p14:sldId id="371"/>
            <p14:sldId id="3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9"/>
    <a:srgbClr val="4E4E4F"/>
    <a:srgbClr val="C41425"/>
    <a:srgbClr val="007E98"/>
    <a:srgbClr val="006699"/>
    <a:srgbClr val="73472E"/>
    <a:srgbClr val="975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83049" autoAdjust="0"/>
  </p:normalViewPr>
  <p:slideViewPr>
    <p:cSldViewPr>
      <p:cViewPr varScale="1">
        <p:scale>
          <a:sx n="76" d="100"/>
          <a:sy n="76" d="100"/>
        </p:scale>
        <p:origin x="1458" y="84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-301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768" y="-96"/>
      </p:cViewPr>
      <p:guideLst>
        <p:guide orient="horz" pos="2933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980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6" tIns="46649" rIns="93296" bIns="46649" numCol="1" anchor="t" anchorCtr="0" compatLnSpc="1">
            <a:prstTxWarp prst="textNoShape">
              <a:avLst/>
            </a:prstTxWarp>
          </a:bodyPr>
          <a:lstStyle>
            <a:lvl1pPr defTabSz="933058">
              <a:spcBef>
                <a:spcPct val="20000"/>
              </a:spcBef>
              <a:defRPr sz="1200" dirty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FDA Diversity Module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122" y="0"/>
            <a:ext cx="3043980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6" tIns="46649" rIns="93296" bIns="46649" numCol="1" anchor="t" anchorCtr="0" compatLnSpc="1">
            <a:prstTxWarp prst="textNoShape">
              <a:avLst/>
            </a:prstTxWarp>
          </a:bodyPr>
          <a:lstStyle>
            <a:lvl1pPr algn="r" defTabSz="933058">
              <a:spcBef>
                <a:spcPct val="20000"/>
              </a:spcBef>
              <a:defRPr sz="1200" dirty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328"/>
            <a:ext cx="3043980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6" tIns="46649" rIns="93296" bIns="46649" numCol="1" anchor="b" anchorCtr="0" compatLnSpc="1">
            <a:prstTxWarp prst="textNoShape">
              <a:avLst/>
            </a:prstTxWarp>
          </a:bodyPr>
          <a:lstStyle>
            <a:lvl1pPr defTabSz="933058">
              <a:spcBef>
                <a:spcPct val="20000"/>
              </a:spcBef>
              <a:defRPr sz="1200" dirty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122" y="8843328"/>
            <a:ext cx="3043980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6" tIns="46649" rIns="93296" bIns="46649" numCol="1" anchor="b" anchorCtr="0" compatLnSpc="1">
            <a:prstTxWarp prst="textNoShape">
              <a:avLst/>
            </a:prstTxWarp>
          </a:bodyPr>
          <a:lstStyle>
            <a:lvl1pPr algn="r" defTabSz="933058">
              <a:spcBef>
                <a:spcPct val="20000"/>
              </a:spcBef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36E6C0F8-B85B-4C09-A102-723CACE34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4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578" y="0"/>
            <a:ext cx="3053522" cy="45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8" tIns="45778" rIns="91558" bIns="4577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 dirty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2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85800"/>
            <a:ext cx="4681537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6057" y="4425638"/>
            <a:ext cx="5190987" cy="419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8" tIns="45778" rIns="91558" bIns="457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276"/>
            <a:ext cx="3053522" cy="45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8" tIns="45778" rIns="91558" bIns="45778" numCol="1" anchor="b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defRPr sz="1200" dirty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578" y="8851276"/>
            <a:ext cx="3053522" cy="45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8" tIns="45778" rIns="91558" bIns="45778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712BFC49-60D8-4321-B629-4D0DEA9C7F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1152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152400" y="147638"/>
            <a:ext cx="8832850" cy="6557962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449388"/>
            <a:ext cx="9144000" cy="1527175"/>
          </a:xfrm>
          <a:prstGeom prst="rect">
            <a:avLst/>
          </a:prstGeom>
          <a:solidFill>
            <a:srgbClr val="C4142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397000"/>
            <a:ext cx="9144000" cy="12065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bg1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45225"/>
            <a:ext cx="21240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763" y="1143000"/>
            <a:ext cx="9139237" cy="47625"/>
          </a:xfrm>
          <a:prstGeom prst="rect">
            <a:avLst/>
          </a:prstGeom>
          <a:solidFill>
            <a:srgbClr val="C0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990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077200" cy="4724400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-4763" y="914400"/>
            <a:ext cx="45720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0DC2-1859-4E0D-9EBD-3003727EBA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819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4038600" cy="4724400"/>
          </a:xfrm>
        </p:spPr>
        <p:txBody>
          <a:bodyPr/>
          <a:lstStyle>
            <a:lvl1pPr eaLnBrk="1" latinLnBrk="0" hangingPunct="1"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eaLnBrk="1" latinLnBrk="0" hangingPunct="1">
              <a:defRPr sz="1800">
                <a:solidFill>
                  <a:schemeClr val="tx2">
                    <a:lumMod val="75000"/>
                  </a:schemeClr>
                </a:solidFill>
              </a:defRPr>
            </a:lvl2pPr>
            <a:lvl3pPr eaLnBrk="1" latinLnBrk="0" hangingPunct="1"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 eaLnBrk="1" latinLnBrk="0" hangingPunct="1"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 eaLnBrk="1" latinLnBrk="0" hangingPunct="1"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38600" cy="4724400"/>
          </a:xfrm>
        </p:spPr>
        <p:txBody>
          <a:bodyPr/>
          <a:lstStyle>
            <a:lvl1pPr eaLnBrk="1" latinLnBrk="0" hangingPunct="1"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eaLnBrk="1" latinLnBrk="0" hangingPunct="1">
              <a:defRPr sz="1800">
                <a:solidFill>
                  <a:schemeClr val="tx2">
                    <a:lumMod val="75000"/>
                  </a:schemeClr>
                </a:solidFill>
              </a:defRPr>
            </a:lvl2pPr>
            <a:lvl3pPr eaLnBrk="1" latinLnBrk="0" hangingPunct="1"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 eaLnBrk="1" latinLnBrk="0" hangingPunct="1"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 eaLnBrk="1" latinLnBrk="0" hangingPunct="1"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9F3AD-A97D-4F2E-96DA-ABD391CE83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944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763" y="1143000"/>
            <a:ext cx="9139237" cy="47625"/>
          </a:xfrm>
          <a:prstGeom prst="rect">
            <a:avLst/>
          </a:prstGeom>
          <a:solidFill>
            <a:srgbClr val="C0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990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077200" cy="4724400"/>
          </a:xfrm>
        </p:spPr>
        <p:txBody>
          <a:bodyPr/>
          <a:lstStyle>
            <a:lvl1pPr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-4763" y="914400"/>
            <a:ext cx="457201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D5D6C-EF4D-4AD6-8D02-4BE2A5448E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30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92363"/>
            <a:ext cx="9144000" cy="46037"/>
          </a:xfrm>
          <a:prstGeom prst="rect">
            <a:avLst/>
          </a:prstGeom>
          <a:solidFill>
            <a:srgbClr val="C0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405563"/>
            <a:ext cx="16002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>
            <a:normAutofit/>
          </a:bodyPr>
          <a:lstStyle>
            <a:lvl1pPr algn="l">
              <a:buNone/>
              <a:defRPr sz="2800" b="0" cap="none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54563"/>
            <a:ext cx="9144000" cy="46037"/>
          </a:xfrm>
          <a:prstGeom prst="rect">
            <a:avLst/>
          </a:prstGeom>
          <a:solidFill>
            <a:srgbClr val="C4142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0910" y="160579"/>
            <a:ext cx="8821836" cy="4489895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900550"/>
            <a:ext cx="8077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5445824"/>
            <a:ext cx="8077200" cy="954975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648200"/>
            <a:ext cx="9144000" cy="46038"/>
          </a:xfrm>
          <a:prstGeom prst="rect">
            <a:avLst/>
          </a:prstGeom>
          <a:solidFill>
            <a:srgbClr val="C0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324600"/>
            <a:ext cx="16002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0910" y="160579"/>
            <a:ext cx="8821836" cy="448989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73472E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4"/>
            <a:ext cx="7315200" cy="954975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40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165225"/>
            <a:ext cx="9144000" cy="5692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7" name="Title Placeholder 21"/>
          <p:cNvSpPr>
            <a:spLocks noGrp="1"/>
          </p:cNvSpPr>
          <p:nvPr>
            <p:ph type="title"/>
          </p:nvPr>
        </p:nvSpPr>
        <p:spPr bwMode="auto">
          <a:xfrm>
            <a:off x="533400" y="274638"/>
            <a:ext cx="80772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533400" y="1447800"/>
            <a:ext cx="8077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1150" y="1143000"/>
            <a:ext cx="8832850" cy="46038"/>
          </a:xfrm>
          <a:prstGeom prst="rect">
            <a:avLst/>
          </a:prstGeom>
          <a:solidFill>
            <a:srgbClr val="C4142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-7938" y="914400"/>
            <a:ext cx="457201" cy="457200"/>
          </a:xfrm>
          <a:prstGeom prst="rect">
            <a:avLst/>
          </a:prstGeom>
          <a:solidFill>
            <a:srgbClr val="C41425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84D1F95D-C071-4065-9C64-593B0E14A7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1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405563"/>
            <a:ext cx="16002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6" r:id="rId3"/>
    <p:sldLayoutId id="2147484209" r:id="rId4"/>
    <p:sldLayoutId id="2147484210" r:id="rId5"/>
    <p:sldLayoutId id="2147484211" r:id="rId6"/>
    <p:sldLayoutId id="2147484212" r:id="rId7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rtl="0" fontAlgn="base">
        <a:spcBef>
          <a:spcPct val="0"/>
        </a:spcBef>
        <a:spcAft>
          <a:spcPct val="0"/>
        </a:spcAft>
        <a:defRPr lang="en-US" sz="2800" kern="1200" dirty="0">
          <a:solidFill>
            <a:srgbClr val="77695B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7695B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7695B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7695B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7695B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7695B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7695B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7695B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7695B"/>
          </a:solidFill>
          <a:latin typeface="Arial" pitchFamily="34" charset="0"/>
          <a:cs typeface="Arial" pitchFamily="34" charset="0"/>
        </a:defRPr>
      </a:lvl9pPr>
    </p:titleStyle>
    <p:bodyStyle>
      <a:lvl1pPr marL="273050" indent="-273050" algn="l" rtl="0" fontAlgn="base">
        <a:spcBef>
          <a:spcPts val="575"/>
        </a:spcBef>
        <a:spcAft>
          <a:spcPct val="0"/>
        </a:spcAft>
        <a:buClr>
          <a:srgbClr val="C41425"/>
        </a:buClr>
        <a:buSzPct val="110000"/>
        <a:buFont typeface="Wingdings" pitchFamily="2" charset="2"/>
        <a:buChar char="§"/>
        <a:defRPr sz="2200" kern="1200">
          <a:solidFill>
            <a:srgbClr val="4E4E4F"/>
          </a:solidFill>
          <a:latin typeface="Arial" pitchFamily="34" charset="0"/>
          <a:ea typeface="+mn-ea"/>
          <a:cs typeface="Arial" pitchFamily="34" charset="0"/>
        </a:defRPr>
      </a:lvl1pPr>
      <a:lvl2pPr marL="547688" indent="-228600" algn="l" rtl="0" fontAlgn="base">
        <a:spcBef>
          <a:spcPts val="375"/>
        </a:spcBef>
        <a:spcAft>
          <a:spcPct val="0"/>
        </a:spcAft>
        <a:buClr>
          <a:srgbClr val="77695B"/>
        </a:buClr>
        <a:buSzPct val="85000"/>
        <a:buFont typeface="Wingdings" pitchFamily="2" charset="2"/>
        <a:buChar char="§"/>
        <a:defRPr sz="2000" kern="1200">
          <a:solidFill>
            <a:srgbClr val="4E4E4F"/>
          </a:solidFill>
          <a:latin typeface="Arial" pitchFamily="34" charset="0"/>
          <a:ea typeface="+mn-ea"/>
          <a:cs typeface="Arial" pitchFamily="34" charset="0"/>
        </a:defRPr>
      </a:lvl2pPr>
      <a:lvl3pPr marL="855663" indent="-261938" algn="l" rtl="0" fontAlgn="base">
        <a:spcBef>
          <a:spcPts val="375"/>
        </a:spcBef>
        <a:spcAft>
          <a:spcPct val="0"/>
        </a:spcAft>
        <a:buClr>
          <a:srgbClr val="4F463C"/>
        </a:buClr>
        <a:buSzPct val="85000"/>
        <a:buFont typeface="Arial" pitchFamily="34" charset="0"/>
        <a:buChar char="–"/>
        <a:defRPr kern="1200">
          <a:solidFill>
            <a:srgbClr val="4E4E4F"/>
          </a:solidFill>
          <a:latin typeface="Arial" pitchFamily="34" charset="0"/>
          <a:ea typeface="+mn-ea"/>
          <a:cs typeface="Arial" pitchFamily="34" charset="0"/>
        </a:defRPr>
      </a:lvl3pPr>
      <a:lvl4pPr marL="868363" algn="l" rtl="0" fontAlgn="base">
        <a:spcBef>
          <a:spcPts val="375"/>
        </a:spcBef>
        <a:spcAft>
          <a:spcPct val="0"/>
        </a:spcAft>
        <a:buClr>
          <a:srgbClr val="C41425"/>
        </a:buClr>
        <a:buSzPct val="80000"/>
        <a:buFont typeface="Wingdings 2" pitchFamily="18" charset="2"/>
        <a:defRPr sz="1600" i="1" kern="1200">
          <a:solidFill>
            <a:srgbClr val="4E4E4F"/>
          </a:solidFill>
          <a:latin typeface="Arial" pitchFamily="34" charset="0"/>
          <a:ea typeface="+mn-ea"/>
          <a:cs typeface="Arial" pitchFamily="34" charset="0"/>
        </a:defRPr>
      </a:lvl4pPr>
      <a:lvl5pPr marL="1143000" algn="l" rtl="0" fontAlgn="base">
        <a:spcBef>
          <a:spcPts val="375"/>
        </a:spcBef>
        <a:spcAft>
          <a:spcPct val="0"/>
        </a:spcAft>
        <a:buClr>
          <a:srgbClr val="C41425"/>
        </a:buClr>
        <a:defRPr sz="1600" i="1" kern="1200">
          <a:solidFill>
            <a:srgbClr val="4E4E4F"/>
          </a:solidFill>
          <a:latin typeface="Arial" pitchFamily="34" charset="0"/>
          <a:ea typeface="+mn-ea"/>
          <a:cs typeface="Arial" pitchFamily="34" charset="0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>
            <a:off x="3810000" y="5892800"/>
            <a:ext cx="11493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" y="0"/>
            <a:ext cx="9144000" cy="446100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137025" y="5892800"/>
            <a:ext cx="0" cy="812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-1"/>
            <a:ext cx="9141977" cy="762001"/>
          </a:xfrm>
        </p:spPr>
        <p:txBody>
          <a:bodyPr/>
          <a:lstStyle/>
          <a:p>
            <a:pPr algn="ctr"/>
            <a:r>
              <a:rPr sz="2400" b="1" dirty="0">
                <a:solidFill>
                  <a:schemeClr val="tx1"/>
                </a:solidFill>
              </a:rPr>
              <a:t>S-48 (Columbia Avenue) Corridor Improvement Project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13" name="Title 10"/>
          <p:cNvSpPr txBox="1">
            <a:spLocks/>
          </p:cNvSpPr>
          <p:nvPr/>
        </p:nvSpPr>
        <p:spPr bwMode="auto">
          <a:xfrm>
            <a:off x="74177" y="3810000"/>
            <a:ext cx="9067800" cy="65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None/>
              <a:defRPr lang="en-US" sz="2800" b="0" kern="1200">
                <a:solidFill>
                  <a:srgbClr val="77695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en-US" sz="1800" b="1" dirty="0">
                <a:solidFill>
                  <a:schemeClr val="tx1"/>
                </a:solidFill>
              </a:rPr>
              <a:t>Lexington County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Chapin, South Carolina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Title 10"/>
          <p:cNvSpPr txBox="1">
            <a:spLocks/>
          </p:cNvSpPr>
          <p:nvPr/>
        </p:nvSpPr>
        <p:spPr bwMode="auto">
          <a:xfrm>
            <a:off x="-2023" y="4825998"/>
            <a:ext cx="9154115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None/>
              <a:defRPr lang="en-US" sz="2800" b="0" kern="1200">
                <a:solidFill>
                  <a:srgbClr val="77695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pt-BR" sz="2400" b="1" dirty="0">
                <a:solidFill>
                  <a:schemeClr val="tx1"/>
                </a:solidFill>
              </a:rPr>
              <a:t>Public Hearing Presentation</a:t>
            </a:r>
          </a:p>
          <a:p>
            <a:pPr algn="ctr"/>
            <a:r>
              <a:rPr lang="pt-BR" sz="1800" b="1" dirty="0">
                <a:solidFill>
                  <a:schemeClr val="tx1"/>
                </a:solidFill>
              </a:rPr>
              <a:t>January 17, 2017</a:t>
            </a:r>
            <a:endParaRPr lang="pt-BR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10 Mainline </a:t>
            </a:r>
            <a:r>
              <a:rPr lang="en-US" sz="3200" dirty="0">
                <a:solidFill>
                  <a:schemeClr val="tx1"/>
                </a:solidFill>
              </a:rPr>
              <a:t>Build </a:t>
            </a:r>
            <a:r>
              <a:rPr lang="en-US" sz="3200" dirty="0" smtClean="0">
                <a:solidFill>
                  <a:schemeClr val="tx1"/>
                </a:solidFill>
              </a:rPr>
              <a:t>Alternatives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 smtClean="0">
                <a:solidFill>
                  <a:schemeClr val="tx1"/>
                </a:solidFill>
              </a:rPr>
              <a:t>Evaluated Further</a:t>
            </a:r>
            <a:endParaRPr sz="2300" dirty="0">
              <a:solidFill>
                <a:schemeClr val="tx1"/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1219199"/>
            <a:ext cx="9144000" cy="5638801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7 Additional Mainline </a:t>
            </a:r>
            <a:r>
              <a:rPr lang="en-US" sz="2500" dirty="0">
                <a:solidFill>
                  <a:schemeClr val="tx1"/>
                </a:solidFill>
              </a:rPr>
              <a:t>Build Alternatives </a:t>
            </a:r>
            <a:r>
              <a:rPr lang="en-US" sz="2500" dirty="0" smtClean="0">
                <a:solidFill>
                  <a:schemeClr val="tx1"/>
                </a:solidFill>
              </a:rPr>
              <a:t>were eliminated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</a:rPr>
              <a:t>Some of the reasons for elimination: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Future traffic level-of-service along Columbia </a:t>
            </a:r>
            <a:r>
              <a:rPr lang="en-US" sz="2300" dirty="0" smtClean="0">
                <a:solidFill>
                  <a:schemeClr val="tx1"/>
                </a:solidFill>
              </a:rPr>
              <a:t>Avenue did not meet Purpose and Need</a:t>
            </a:r>
            <a:endParaRPr lang="en-US" sz="2300" dirty="0">
              <a:solidFill>
                <a:schemeClr val="tx1"/>
              </a:solidFill>
            </a:endParaRP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Impacts to wetlands and streams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Residential and commercial relocations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Alternative similarities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</a:rPr>
              <a:t>2 Additional alternatives were added due to public comment for a total of 5 reasonable alternatives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274638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10</a:t>
            </a:r>
            <a:endParaRPr lang="en-US" altLang="en-US" dirty="0"/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2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5 Reasonable Mainline </a:t>
            </a:r>
            <a:r>
              <a:rPr lang="en-US" sz="3200" dirty="0" smtClean="0">
                <a:solidFill>
                  <a:schemeClr val="tx1"/>
                </a:solidFill>
              </a:rPr>
              <a:t>Build Alternatives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2300" dirty="0" smtClean="0">
                <a:solidFill>
                  <a:schemeClr val="tx1"/>
                </a:solidFill>
              </a:rPr>
              <a:t>Analysis of Remaining Alternatives</a:t>
            </a:r>
            <a:endParaRPr sz="23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1219200"/>
            <a:ext cx="9143511" cy="563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51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300" dirty="0">
                <a:solidFill>
                  <a:schemeClr val="tx1"/>
                </a:solidFill>
              </a:rPr>
              <a:t>5 Reasonable Mainline Build Alternatives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Analysis of Remaining Alternatives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12</a:t>
            </a:r>
            <a:endParaRPr lang="en-US" altLang="en-US" dirty="0"/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447800"/>
            <a:ext cx="8534400" cy="2590800"/>
          </a:xfrm>
        </p:spPr>
        <p:txBody>
          <a:bodyPr>
            <a:noAutofit/>
          </a:bodyPr>
          <a:lstStyle/>
          <a:p>
            <a:pPr marL="274320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Stakeholders Meetings</a:t>
            </a:r>
          </a:p>
          <a:p>
            <a:pPr marL="274320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Communal Impacts</a:t>
            </a:r>
          </a:p>
          <a:p>
            <a:pPr marL="274320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Potential Relocations</a:t>
            </a:r>
          </a:p>
          <a:p>
            <a:pPr marL="274320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Planned Developments</a:t>
            </a:r>
          </a:p>
          <a:p>
            <a:pPr marL="548958" lvl="1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endParaRPr lang="en-US" sz="2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98" y="1371600"/>
            <a:ext cx="4698002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2" y="4038600"/>
            <a:ext cx="3918810" cy="2612540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419600" y="4038599"/>
            <a:ext cx="4267200" cy="1787903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Introduction of Modified New Alignment Roadway (9A &amp; 18A)</a:t>
            </a:r>
          </a:p>
          <a:p>
            <a:pPr marL="548958" lvl="1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endParaRPr lang="en-US" sz="2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5 Reasonable Mainline Build Alternatives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Analysis of Remaining Alternatives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1219199"/>
            <a:ext cx="9144000" cy="5638801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  <a:latin typeface="+mn-lt"/>
              </a:rPr>
              <a:t>Alternative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9A was selected as the Preferred Mainline </a:t>
            </a:r>
            <a:r>
              <a:rPr lang="en-US" sz="2500" dirty="0" smtClean="0">
                <a:solidFill>
                  <a:schemeClr val="tx1"/>
                </a:solidFill>
                <a:latin typeface="+mn-lt"/>
              </a:rPr>
              <a:t>Alternative</a:t>
            </a: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schemeClr val="tx1"/>
              </a:solidFill>
              <a:latin typeface="+mn-lt"/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  <a:latin typeface="+mn-lt"/>
              </a:rPr>
              <a:t>Some of the reasons were: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Least impact to commercial properties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Fewest number of relocations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Less impact to the natural environment than most build alternatives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 smtClean="0">
              <a:solidFill>
                <a:schemeClr val="tx1"/>
              </a:solidFill>
              <a:latin typeface="+mn-lt"/>
            </a:endParaRPr>
          </a:p>
          <a:p>
            <a:pPr marL="274638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13</a:t>
            </a:r>
            <a:endParaRPr lang="en-US" altLang="en-US" dirty="0"/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32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Preferred </a:t>
            </a:r>
            <a:r>
              <a:rPr lang="en-US" sz="3200" dirty="0" smtClean="0">
                <a:solidFill>
                  <a:schemeClr val="tx1"/>
                </a:solidFill>
              </a:rPr>
              <a:t>Mainline Build </a:t>
            </a:r>
            <a:r>
              <a:rPr lang="en-US" sz="3200" dirty="0">
                <a:solidFill>
                  <a:schemeClr val="tx1"/>
                </a:solidFill>
              </a:rPr>
              <a:t>Alternative</a:t>
            </a:r>
            <a:endParaRPr sz="23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1219200"/>
            <a:ext cx="9143511" cy="56376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14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46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3 Interchange Build Alternatives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I-26 &amp; Columbia Avenue</a:t>
            </a:r>
            <a:endParaRPr sz="2300" dirty="0">
              <a:solidFill>
                <a:schemeClr val="tx1"/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1219199"/>
            <a:ext cx="9144000" cy="2362201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3998" cy="56388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0" y="6324599"/>
            <a:ext cx="4571998" cy="53340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Dual Roundabout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57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3 Interchange Build Alternatives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I-26 &amp; Columbia Avenue</a:t>
            </a:r>
            <a:endParaRPr sz="2300" dirty="0">
              <a:solidFill>
                <a:schemeClr val="tx1"/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1219199"/>
            <a:ext cx="9144000" cy="2362201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3998" cy="56388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15</a:t>
            </a:r>
            <a:endParaRPr lang="en-US" altLang="en-US" dirty="0"/>
          </a:p>
        </p:txBody>
      </p:sp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0" y="6324599"/>
            <a:ext cx="4571998" cy="53340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Partial Cloverleaf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3 Interchange Build Alternatives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I-26 &amp; Columbia Avenue</a:t>
            </a:r>
            <a:endParaRPr sz="2300" dirty="0">
              <a:solidFill>
                <a:schemeClr val="tx1"/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1219199"/>
            <a:ext cx="9144000" cy="2362201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199"/>
            <a:ext cx="9144000" cy="56388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0" y="6324599"/>
            <a:ext cx="4571998" cy="53340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Diverging Diamond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68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3 Interchange Build Alternatives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I-26 &amp; Columbia Avenue</a:t>
            </a:r>
            <a:endParaRPr sz="2300" dirty="0">
              <a:solidFill>
                <a:schemeClr val="tx1"/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1219199"/>
            <a:ext cx="9144000" cy="5638801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  <a:latin typeface="+mn-lt"/>
              </a:rPr>
              <a:t>Each alternative was independently evaluated 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Property impacts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Environmental impacts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Roadway and traffic data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Cost</a:t>
            </a:r>
          </a:p>
          <a:p>
            <a:pPr marL="274638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300" dirty="0" smtClean="0">
              <a:solidFill>
                <a:schemeClr val="tx1"/>
              </a:solidFill>
              <a:latin typeface="+mn-lt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  <a:latin typeface="+mn-lt"/>
              </a:rPr>
              <a:t>The Diverging Diamond was selected as the Preferred Interchange Alternative  </a:t>
            </a:r>
          </a:p>
          <a:p>
            <a:pPr marL="274638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300" dirty="0">
              <a:solidFill>
                <a:schemeClr val="tx1"/>
              </a:solidFill>
              <a:latin typeface="+mn-lt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Some of the reasons were: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Comparable level-of-service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Less </a:t>
            </a: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right-of-way</a:t>
            </a: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sz="2300" dirty="0" smtClean="0">
              <a:solidFill>
                <a:schemeClr val="tx1"/>
              </a:solidFill>
              <a:latin typeface="+mn-lt"/>
            </a:endParaRP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Least environmental impacts</a:t>
            </a:r>
            <a:endParaRPr lang="en-US" sz="23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16</a:t>
            </a:r>
            <a:endParaRPr lang="en-US" altLang="en-US" dirty="0"/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24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Preferred Alternative</a:t>
            </a:r>
            <a:endParaRPr sz="23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1219200"/>
            <a:ext cx="9143511" cy="563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17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16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What Is the Purpose of the Project?</a:t>
            </a:r>
            <a:endParaRPr sz="3200" dirty="0">
              <a:solidFill>
                <a:srgbClr val="77695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2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447800"/>
            <a:ext cx="8153400" cy="4724400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To improve traffic congestion within the Columbia Avenue Corridor between I-26 and US 76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2396997"/>
            <a:ext cx="9144000" cy="4461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Preferred Alternative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3 Lane Section – Mixed use of urban and rural</a:t>
            </a:r>
            <a:endParaRPr sz="23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1219200"/>
            <a:ext cx="9143755" cy="5638799"/>
          </a:xfrm>
          <a:prstGeom prst="rect">
            <a:avLst/>
          </a:prstGeom>
        </p:spPr>
      </p:pic>
      <p:sp>
        <p:nvSpPr>
          <p:cNvPr id="11" name="Line Callout 2 (No Border) 10"/>
          <p:cNvSpPr/>
          <p:nvPr/>
        </p:nvSpPr>
        <p:spPr>
          <a:xfrm>
            <a:off x="4696692" y="4377544"/>
            <a:ext cx="1981200" cy="256079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241703"/>
              <a:gd name="adj6" fmla="val -81767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END 3 LANE SECTION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5120640" cy="13480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252"/>
            <a:ext cx="5120640" cy="14397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7400" y="1219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RURAL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7702" y="259971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URBAN</a:t>
            </a:r>
          </a:p>
        </p:txBody>
      </p:sp>
      <p:sp>
        <p:nvSpPr>
          <p:cNvPr id="5" name="Freeform 4"/>
          <p:cNvSpPr/>
          <p:nvPr/>
        </p:nvSpPr>
        <p:spPr>
          <a:xfrm>
            <a:off x="762000" y="5055123"/>
            <a:ext cx="3067668" cy="1547898"/>
          </a:xfrm>
          <a:custGeom>
            <a:avLst/>
            <a:gdLst>
              <a:gd name="connsiteX0" fmla="*/ 0 w 3068101"/>
              <a:gd name="connsiteY0" fmla="*/ 1132884 h 1480580"/>
              <a:gd name="connsiteX1" fmla="*/ 202301 w 3068101"/>
              <a:gd name="connsiteY1" fmla="*/ 1157161 h 1480580"/>
              <a:gd name="connsiteX2" fmla="*/ 477431 w 3068101"/>
              <a:gd name="connsiteY2" fmla="*/ 1189529 h 1480580"/>
              <a:gd name="connsiteX3" fmla="*/ 744468 w 3068101"/>
              <a:gd name="connsiteY3" fmla="*/ 1213805 h 1480580"/>
              <a:gd name="connsiteX4" fmla="*/ 1116701 w 3068101"/>
              <a:gd name="connsiteY4" fmla="*/ 1213805 h 1480580"/>
              <a:gd name="connsiteX5" fmla="*/ 1343278 w 3068101"/>
              <a:gd name="connsiteY5" fmla="*/ 1238081 h 1480580"/>
              <a:gd name="connsiteX6" fmla="*/ 1505119 w 3068101"/>
              <a:gd name="connsiteY6" fmla="*/ 1327093 h 1480580"/>
              <a:gd name="connsiteX7" fmla="*/ 1618408 w 3068101"/>
              <a:gd name="connsiteY7" fmla="*/ 1383738 h 1480580"/>
              <a:gd name="connsiteX8" fmla="*/ 1747880 w 3068101"/>
              <a:gd name="connsiteY8" fmla="*/ 1456566 h 1480580"/>
              <a:gd name="connsiteX9" fmla="*/ 1836892 w 3068101"/>
              <a:gd name="connsiteY9" fmla="*/ 1472750 h 1480580"/>
              <a:gd name="connsiteX10" fmla="*/ 2014917 w 3068101"/>
              <a:gd name="connsiteY10" fmla="*/ 1472750 h 1480580"/>
              <a:gd name="connsiteX11" fmla="*/ 2233402 w 3068101"/>
              <a:gd name="connsiteY11" fmla="*/ 1375646 h 1480580"/>
              <a:gd name="connsiteX12" fmla="*/ 2346691 w 3068101"/>
              <a:gd name="connsiteY12" fmla="*/ 1327093 h 1480580"/>
              <a:gd name="connsiteX13" fmla="*/ 2484255 w 3068101"/>
              <a:gd name="connsiteY13" fmla="*/ 1302817 h 1480580"/>
              <a:gd name="connsiteX14" fmla="*/ 2638004 w 3068101"/>
              <a:gd name="connsiteY14" fmla="*/ 1302817 h 1480580"/>
              <a:gd name="connsiteX15" fmla="*/ 2848397 w 3068101"/>
              <a:gd name="connsiteY15" fmla="*/ 1270449 h 1480580"/>
              <a:gd name="connsiteX16" fmla="*/ 2977869 w 3068101"/>
              <a:gd name="connsiteY16" fmla="*/ 1278541 h 1480580"/>
              <a:gd name="connsiteX17" fmla="*/ 3066882 w 3068101"/>
              <a:gd name="connsiteY17" fmla="*/ 1327093 h 1480580"/>
              <a:gd name="connsiteX18" fmla="*/ 2913133 w 3068101"/>
              <a:gd name="connsiteY18" fmla="*/ 1084332 h 1480580"/>
              <a:gd name="connsiteX19" fmla="*/ 2799845 w 3068101"/>
              <a:gd name="connsiteY19" fmla="*/ 930584 h 1480580"/>
              <a:gd name="connsiteX20" fmla="*/ 2654188 w 3068101"/>
              <a:gd name="connsiteY20" fmla="*/ 784927 h 1480580"/>
              <a:gd name="connsiteX21" fmla="*/ 2484255 w 3068101"/>
              <a:gd name="connsiteY21" fmla="*/ 671638 h 1480580"/>
              <a:gd name="connsiteX22" fmla="*/ 2330507 w 3068101"/>
              <a:gd name="connsiteY22" fmla="*/ 517890 h 1480580"/>
              <a:gd name="connsiteX23" fmla="*/ 2241494 w 3068101"/>
              <a:gd name="connsiteY23" fmla="*/ 461246 h 1480580"/>
              <a:gd name="connsiteX24" fmla="*/ 2217218 w 3068101"/>
              <a:gd name="connsiteY24" fmla="*/ 331773 h 1480580"/>
              <a:gd name="connsiteX25" fmla="*/ 2192942 w 3068101"/>
              <a:gd name="connsiteY25" fmla="*/ 210392 h 1480580"/>
              <a:gd name="connsiteX26" fmla="*/ 2192942 w 3068101"/>
              <a:gd name="connsiteY26" fmla="*/ 48552 h 1480580"/>
              <a:gd name="connsiteX27" fmla="*/ 2192942 w 3068101"/>
              <a:gd name="connsiteY27" fmla="*/ 0 h 1480580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799845 w 3068101"/>
              <a:gd name="connsiteY19" fmla="*/ 997902 h 1547898"/>
              <a:gd name="connsiteX20" fmla="*/ 2654188 w 3068101"/>
              <a:gd name="connsiteY20" fmla="*/ 852245 h 1547898"/>
              <a:gd name="connsiteX21" fmla="*/ 2484255 w 3068101"/>
              <a:gd name="connsiteY21" fmla="*/ 738956 h 1547898"/>
              <a:gd name="connsiteX22" fmla="*/ 2330507 w 3068101"/>
              <a:gd name="connsiteY22" fmla="*/ 585208 h 1547898"/>
              <a:gd name="connsiteX23" fmla="*/ 2241494 w 3068101"/>
              <a:gd name="connsiteY23" fmla="*/ 528564 h 1547898"/>
              <a:gd name="connsiteX24" fmla="*/ 2217218 w 3068101"/>
              <a:gd name="connsiteY24" fmla="*/ 399091 h 1547898"/>
              <a:gd name="connsiteX25" fmla="*/ 2192942 w 3068101"/>
              <a:gd name="connsiteY25" fmla="*/ 277710 h 1547898"/>
              <a:gd name="connsiteX26" fmla="*/ 2192942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799845 w 3068101"/>
              <a:gd name="connsiteY19" fmla="*/ 997902 h 1547898"/>
              <a:gd name="connsiteX20" fmla="*/ 2654188 w 3068101"/>
              <a:gd name="connsiteY20" fmla="*/ 852245 h 1547898"/>
              <a:gd name="connsiteX21" fmla="*/ 2484255 w 3068101"/>
              <a:gd name="connsiteY21" fmla="*/ 738956 h 1547898"/>
              <a:gd name="connsiteX22" fmla="*/ 2330507 w 3068101"/>
              <a:gd name="connsiteY22" fmla="*/ 585208 h 1547898"/>
              <a:gd name="connsiteX23" fmla="*/ 2241494 w 3068101"/>
              <a:gd name="connsiteY23" fmla="*/ 528564 h 1547898"/>
              <a:gd name="connsiteX24" fmla="*/ 2217218 w 3068101"/>
              <a:gd name="connsiteY24" fmla="*/ 399091 h 1547898"/>
              <a:gd name="connsiteX25" fmla="*/ 2192942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799845 w 3068101"/>
              <a:gd name="connsiteY19" fmla="*/ 997902 h 1547898"/>
              <a:gd name="connsiteX20" fmla="*/ 2654188 w 3068101"/>
              <a:gd name="connsiteY20" fmla="*/ 852245 h 1547898"/>
              <a:gd name="connsiteX21" fmla="*/ 2484255 w 3068101"/>
              <a:gd name="connsiteY21" fmla="*/ 738956 h 1547898"/>
              <a:gd name="connsiteX22" fmla="*/ 2330507 w 3068101"/>
              <a:gd name="connsiteY22" fmla="*/ 585208 h 1547898"/>
              <a:gd name="connsiteX23" fmla="*/ 2291983 w 3068101"/>
              <a:gd name="connsiteY23" fmla="*/ 522954 h 1547898"/>
              <a:gd name="connsiteX24" fmla="*/ 2217218 w 3068101"/>
              <a:gd name="connsiteY24" fmla="*/ 399091 h 1547898"/>
              <a:gd name="connsiteX25" fmla="*/ 2192942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799845 w 3068101"/>
              <a:gd name="connsiteY19" fmla="*/ 997902 h 1547898"/>
              <a:gd name="connsiteX20" fmla="*/ 2654188 w 3068101"/>
              <a:gd name="connsiteY20" fmla="*/ 852245 h 1547898"/>
              <a:gd name="connsiteX21" fmla="*/ 2484255 w 3068101"/>
              <a:gd name="connsiteY21" fmla="*/ 738956 h 1547898"/>
              <a:gd name="connsiteX22" fmla="*/ 2420264 w 3068101"/>
              <a:gd name="connsiteY22" fmla="*/ 618867 h 1547898"/>
              <a:gd name="connsiteX23" fmla="*/ 2291983 w 3068101"/>
              <a:gd name="connsiteY23" fmla="*/ 522954 h 1547898"/>
              <a:gd name="connsiteX24" fmla="*/ 2217218 w 3068101"/>
              <a:gd name="connsiteY24" fmla="*/ 399091 h 1547898"/>
              <a:gd name="connsiteX25" fmla="*/ 2192942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799845 w 3068101"/>
              <a:gd name="connsiteY19" fmla="*/ 997902 h 1547898"/>
              <a:gd name="connsiteX20" fmla="*/ 2654188 w 3068101"/>
              <a:gd name="connsiteY20" fmla="*/ 852245 h 1547898"/>
              <a:gd name="connsiteX21" fmla="*/ 2557183 w 3068101"/>
              <a:gd name="connsiteY21" fmla="*/ 733346 h 1547898"/>
              <a:gd name="connsiteX22" fmla="*/ 2420264 w 3068101"/>
              <a:gd name="connsiteY22" fmla="*/ 618867 h 1547898"/>
              <a:gd name="connsiteX23" fmla="*/ 2291983 w 3068101"/>
              <a:gd name="connsiteY23" fmla="*/ 522954 h 1547898"/>
              <a:gd name="connsiteX24" fmla="*/ 2217218 w 3068101"/>
              <a:gd name="connsiteY24" fmla="*/ 399091 h 1547898"/>
              <a:gd name="connsiteX25" fmla="*/ 2192942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799845 w 3068101"/>
              <a:gd name="connsiteY19" fmla="*/ 997902 h 1547898"/>
              <a:gd name="connsiteX20" fmla="*/ 2693457 w 3068101"/>
              <a:gd name="connsiteY20" fmla="*/ 852245 h 1547898"/>
              <a:gd name="connsiteX21" fmla="*/ 2557183 w 3068101"/>
              <a:gd name="connsiteY21" fmla="*/ 733346 h 1547898"/>
              <a:gd name="connsiteX22" fmla="*/ 2420264 w 3068101"/>
              <a:gd name="connsiteY22" fmla="*/ 618867 h 1547898"/>
              <a:gd name="connsiteX23" fmla="*/ 2291983 w 3068101"/>
              <a:gd name="connsiteY23" fmla="*/ 522954 h 1547898"/>
              <a:gd name="connsiteX24" fmla="*/ 2217218 w 3068101"/>
              <a:gd name="connsiteY24" fmla="*/ 399091 h 1547898"/>
              <a:gd name="connsiteX25" fmla="*/ 2192942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833504 w 3068101"/>
              <a:gd name="connsiteY19" fmla="*/ 992292 h 1547898"/>
              <a:gd name="connsiteX20" fmla="*/ 2693457 w 3068101"/>
              <a:gd name="connsiteY20" fmla="*/ 852245 h 1547898"/>
              <a:gd name="connsiteX21" fmla="*/ 2557183 w 3068101"/>
              <a:gd name="connsiteY21" fmla="*/ 733346 h 1547898"/>
              <a:gd name="connsiteX22" fmla="*/ 2420264 w 3068101"/>
              <a:gd name="connsiteY22" fmla="*/ 618867 h 1547898"/>
              <a:gd name="connsiteX23" fmla="*/ 2291983 w 3068101"/>
              <a:gd name="connsiteY23" fmla="*/ 522954 h 1547898"/>
              <a:gd name="connsiteX24" fmla="*/ 2217218 w 3068101"/>
              <a:gd name="connsiteY24" fmla="*/ 399091 h 1547898"/>
              <a:gd name="connsiteX25" fmla="*/ 2192942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833504 w 3068101"/>
              <a:gd name="connsiteY19" fmla="*/ 992292 h 1547898"/>
              <a:gd name="connsiteX20" fmla="*/ 2693457 w 3068101"/>
              <a:gd name="connsiteY20" fmla="*/ 852245 h 1547898"/>
              <a:gd name="connsiteX21" fmla="*/ 2557183 w 3068101"/>
              <a:gd name="connsiteY21" fmla="*/ 733346 h 1547898"/>
              <a:gd name="connsiteX22" fmla="*/ 2420264 w 3068101"/>
              <a:gd name="connsiteY22" fmla="*/ 618867 h 1547898"/>
              <a:gd name="connsiteX23" fmla="*/ 2291983 w 3068101"/>
              <a:gd name="connsiteY23" fmla="*/ 522954 h 1547898"/>
              <a:gd name="connsiteX24" fmla="*/ 2217218 w 3068101"/>
              <a:gd name="connsiteY24" fmla="*/ 399091 h 1547898"/>
              <a:gd name="connsiteX25" fmla="*/ 2221517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833504 w 3068101"/>
              <a:gd name="connsiteY19" fmla="*/ 992292 h 1547898"/>
              <a:gd name="connsiteX20" fmla="*/ 2693457 w 3068101"/>
              <a:gd name="connsiteY20" fmla="*/ 852245 h 1547898"/>
              <a:gd name="connsiteX21" fmla="*/ 2557183 w 3068101"/>
              <a:gd name="connsiteY21" fmla="*/ 733346 h 1547898"/>
              <a:gd name="connsiteX22" fmla="*/ 2420264 w 3068101"/>
              <a:gd name="connsiteY22" fmla="*/ 618867 h 1547898"/>
              <a:gd name="connsiteX23" fmla="*/ 2291983 w 3068101"/>
              <a:gd name="connsiteY23" fmla="*/ 522954 h 1547898"/>
              <a:gd name="connsiteX24" fmla="*/ 2255318 w 3068101"/>
              <a:gd name="connsiteY24" fmla="*/ 389566 h 1547898"/>
              <a:gd name="connsiteX25" fmla="*/ 2221517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833504 w 3068101"/>
              <a:gd name="connsiteY19" fmla="*/ 992292 h 1547898"/>
              <a:gd name="connsiteX20" fmla="*/ 2693457 w 3068101"/>
              <a:gd name="connsiteY20" fmla="*/ 852245 h 1547898"/>
              <a:gd name="connsiteX21" fmla="*/ 2557183 w 3068101"/>
              <a:gd name="connsiteY21" fmla="*/ 733346 h 1547898"/>
              <a:gd name="connsiteX22" fmla="*/ 2420264 w 3068101"/>
              <a:gd name="connsiteY22" fmla="*/ 618867 h 1547898"/>
              <a:gd name="connsiteX23" fmla="*/ 2320558 w 3068101"/>
              <a:gd name="connsiteY23" fmla="*/ 513429 h 1547898"/>
              <a:gd name="connsiteX24" fmla="*/ 2255318 w 3068101"/>
              <a:gd name="connsiteY24" fmla="*/ 389566 h 1547898"/>
              <a:gd name="connsiteX25" fmla="*/ 2221517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833504 w 3068101"/>
              <a:gd name="connsiteY19" fmla="*/ 992292 h 1547898"/>
              <a:gd name="connsiteX20" fmla="*/ 2693457 w 3068101"/>
              <a:gd name="connsiteY20" fmla="*/ 852245 h 1547898"/>
              <a:gd name="connsiteX21" fmla="*/ 2557183 w 3068101"/>
              <a:gd name="connsiteY21" fmla="*/ 733346 h 1547898"/>
              <a:gd name="connsiteX22" fmla="*/ 2420264 w 3068101"/>
              <a:gd name="connsiteY22" fmla="*/ 618867 h 1547898"/>
              <a:gd name="connsiteX23" fmla="*/ 2330083 w 3068101"/>
              <a:gd name="connsiteY23" fmla="*/ 513429 h 1547898"/>
              <a:gd name="connsiteX24" fmla="*/ 2255318 w 3068101"/>
              <a:gd name="connsiteY24" fmla="*/ 389566 h 1547898"/>
              <a:gd name="connsiteX25" fmla="*/ 2221517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833504 w 3068101"/>
              <a:gd name="connsiteY19" fmla="*/ 992292 h 1547898"/>
              <a:gd name="connsiteX20" fmla="*/ 2693457 w 3068101"/>
              <a:gd name="connsiteY20" fmla="*/ 852245 h 1547898"/>
              <a:gd name="connsiteX21" fmla="*/ 2557183 w 3068101"/>
              <a:gd name="connsiteY21" fmla="*/ 733346 h 1547898"/>
              <a:gd name="connsiteX22" fmla="*/ 2434551 w 3068101"/>
              <a:gd name="connsiteY22" fmla="*/ 614105 h 1547898"/>
              <a:gd name="connsiteX23" fmla="*/ 2330083 w 3068101"/>
              <a:gd name="connsiteY23" fmla="*/ 513429 h 1547898"/>
              <a:gd name="connsiteX24" fmla="*/ 2255318 w 3068101"/>
              <a:gd name="connsiteY24" fmla="*/ 389566 h 1547898"/>
              <a:gd name="connsiteX25" fmla="*/ 2221517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833504 w 3068101"/>
              <a:gd name="connsiteY19" fmla="*/ 992292 h 1547898"/>
              <a:gd name="connsiteX20" fmla="*/ 2693457 w 3068101"/>
              <a:gd name="connsiteY20" fmla="*/ 852245 h 1547898"/>
              <a:gd name="connsiteX21" fmla="*/ 2571471 w 3068101"/>
              <a:gd name="connsiteY21" fmla="*/ 728584 h 1547898"/>
              <a:gd name="connsiteX22" fmla="*/ 2434551 w 3068101"/>
              <a:gd name="connsiteY22" fmla="*/ 614105 h 1547898"/>
              <a:gd name="connsiteX23" fmla="*/ 2330083 w 3068101"/>
              <a:gd name="connsiteY23" fmla="*/ 513429 h 1547898"/>
              <a:gd name="connsiteX24" fmla="*/ 2255318 w 3068101"/>
              <a:gd name="connsiteY24" fmla="*/ 389566 h 1547898"/>
              <a:gd name="connsiteX25" fmla="*/ 2221517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8101"/>
              <a:gd name="connsiteY0" fmla="*/ 1200202 h 1547898"/>
              <a:gd name="connsiteX1" fmla="*/ 202301 w 3068101"/>
              <a:gd name="connsiteY1" fmla="*/ 1224479 h 1547898"/>
              <a:gd name="connsiteX2" fmla="*/ 477431 w 3068101"/>
              <a:gd name="connsiteY2" fmla="*/ 1256847 h 1547898"/>
              <a:gd name="connsiteX3" fmla="*/ 744468 w 3068101"/>
              <a:gd name="connsiteY3" fmla="*/ 1281123 h 1547898"/>
              <a:gd name="connsiteX4" fmla="*/ 1116701 w 3068101"/>
              <a:gd name="connsiteY4" fmla="*/ 1281123 h 1547898"/>
              <a:gd name="connsiteX5" fmla="*/ 1343278 w 3068101"/>
              <a:gd name="connsiteY5" fmla="*/ 1305399 h 1547898"/>
              <a:gd name="connsiteX6" fmla="*/ 1505119 w 3068101"/>
              <a:gd name="connsiteY6" fmla="*/ 1394411 h 1547898"/>
              <a:gd name="connsiteX7" fmla="*/ 1618408 w 3068101"/>
              <a:gd name="connsiteY7" fmla="*/ 1451056 h 1547898"/>
              <a:gd name="connsiteX8" fmla="*/ 1747880 w 3068101"/>
              <a:gd name="connsiteY8" fmla="*/ 1523884 h 1547898"/>
              <a:gd name="connsiteX9" fmla="*/ 1836892 w 3068101"/>
              <a:gd name="connsiteY9" fmla="*/ 1540068 h 1547898"/>
              <a:gd name="connsiteX10" fmla="*/ 2014917 w 3068101"/>
              <a:gd name="connsiteY10" fmla="*/ 1540068 h 1547898"/>
              <a:gd name="connsiteX11" fmla="*/ 2233402 w 3068101"/>
              <a:gd name="connsiteY11" fmla="*/ 1442964 h 1547898"/>
              <a:gd name="connsiteX12" fmla="*/ 2346691 w 3068101"/>
              <a:gd name="connsiteY12" fmla="*/ 1394411 h 1547898"/>
              <a:gd name="connsiteX13" fmla="*/ 2484255 w 3068101"/>
              <a:gd name="connsiteY13" fmla="*/ 1370135 h 1547898"/>
              <a:gd name="connsiteX14" fmla="*/ 2638004 w 3068101"/>
              <a:gd name="connsiteY14" fmla="*/ 1370135 h 1547898"/>
              <a:gd name="connsiteX15" fmla="*/ 2848397 w 3068101"/>
              <a:gd name="connsiteY15" fmla="*/ 1337767 h 1547898"/>
              <a:gd name="connsiteX16" fmla="*/ 2977869 w 3068101"/>
              <a:gd name="connsiteY16" fmla="*/ 1345859 h 1547898"/>
              <a:gd name="connsiteX17" fmla="*/ 3066882 w 3068101"/>
              <a:gd name="connsiteY17" fmla="*/ 1394411 h 1547898"/>
              <a:gd name="connsiteX18" fmla="*/ 2913133 w 3068101"/>
              <a:gd name="connsiteY18" fmla="*/ 1151650 h 1547898"/>
              <a:gd name="connsiteX19" fmla="*/ 2833504 w 3068101"/>
              <a:gd name="connsiteY19" fmla="*/ 992292 h 1547898"/>
              <a:gd name="connsiteX20" fmla="*/ 2707744 w 3068101"/>
              <a:gd name="connsiteY20" fmla="*/ 847483 h 1547898"/>
              <a:gd name="connsiteX21" fmla="*/ 2571471 w 3068101"/>
              <a:gd name="connsiteY21" fmla="*/ 728584 h 1547898"/>
              <a:gd name="connsiteX22" fmla="*/ 2434551 w 3068101"/>
              <a:gd name="connsiteY22" fmla="*/ 614105 h 1547898"/>
              <a:gd name="connsiteX23" fmla="*/ 2330083 w 3068101"/>
              <a:gd name="connsiteY23" fmla="*/ 513429 h 1547898"/>
              <a:gd name="connsiteX24" fmla="*/ 2255318 w 3068101"/>
              <a:gd name="connsiteY24" fmla="*/ 389566 h 1547898"/>
              <a:gd name="connsiteX25" fmla="*/ 2221517 w 3068101"/>
              <a:gd name="connsiteY25" fmla="*/ 277710 h 1547898"/>
              <a:gd name="connsiteX26" fmla="*/ 2232211 w 3068101"/>
              <a:gd name="connsiteY26" fmla="*/ 115870 h 1547898"/>
              <a:gd name="connsiteX27" fmla="*/ 2232211 w 3068101"/>
              <a:gd name="connsiteY27" fmla="*/ 0 h 1547898"/>
              <a:gd name="connsiteX0" fmla="*/ 0 w 3067668"/>
              <a:gd name="connsiteY0" fmla="*/ 1200202 h 1547898"/>
              <a:gd name="connsiteX1" fmla="*/ 202301 w 3067668"/>
              <a:gd name="connsiteY1" fmla="*/ 1224479 h 1547898"/>
              <a:gd name="connsiteX2" fmla="*/ 477431 w 3067668"/>
              <a:gd name="connsiteY2" fmla="*/ 1256847 h 1547898"/>
              <a:gd name="connsiteX3" fmla="*/ 744468 w 3067668"/>
              <a:gd name="connsiteY3" fmla="*/ 1281123 h 1547898"/>
              <a:gd name="connsiteX4" fmla="*/ 1116701 w 3067668"/>
              <a:gd name="connsiteY4" fmla="*/ 1281123 h 1547898"/>
              <a:gd name="connsiteX5" fmla="*/ 1343278 w 3067668"/>
              <a:gd name="connsiteY5" fmla="*/ 1305399 h 1547898"/>
              <a:gd name="connsiteX6" fmla="*/ 1505119 w 3067668"/>
              <a:gd name="connsiteY6" fmla="*/ 1394411 h 1547898"/>
              <a:gd name="connsiteX7" fmla="*/ 1618408 w 3067668"/>
              <a:gd name="connsiteY7" fmla="*/ 1451056 h 1547898"/>
              <a:gd name="connsiteX8" fmla="*/ 1747880 w 3067668"/>
              <a:gd name="connsiteY8" fmla="*/ 1523884 h 1547898"/>
              <a:gd name="connsiteX9" fmla="*/ 1836892 w 3067668"/>
              <a:gd name="connsiteY9" fmla="*/ 1540068 h 1547898"/>
              <a:gd name="connsiteX10" fmla="*/ 2014917 w 3067668"/>
              <a:gd name="connsiteY10" fmla="*/ 1540068 h 1547898"/>
              <a:gd name="connsiteX11" fmla="*/ 2233402 w 3067668"/>
              <a:gd name="connsiteY11" fmla="*/ 1442964 h 1547898"/>
              <a:gd name="connsiteX12" fmla="*/ 2346691 w 3067668"/>
              <a:gd name="connsiteY12" fmla="*/ 1394411 h 1547898"/>
              <a:gd name="connsiteX13" fmla="*/ 2484255 w 3067668"/>
              <a:gd name="connsiteY13" fmla="*/ 1370135 h 1547898"/>
              <a:gd name="connsiteX14" fmla="*/ 2638004 w 3067668"/>
              <a:gd name="connsiteY14" fmla="*/ 1370135 h 1547898"/>
              <a:gd name="connsiteX15" fmla="*/ 2848397 w 3067668"/>
              <a:gd name="connsiteY15" fmla="*/ 1337767 h 1547898"/>
              <a:gd name="connsiteX16" fmla="*/ 2977869 w 3067668"/>
              <a:gd name="connsiteY16" fmla="*/ 1345859 h 1547898"/>
              <a:gd name="connsiteX17" fmla="*/ 3066882 w 3067668"/>
              <a:gd name="connsiteY17" fmla="*/ 1394411 h 1547898"/>
              <a:gd name="connsiteX18" fmla="*/ 2927420 w 3067668"/>
              <a:gd name="connsiteY18" fmla="*/ 1151650 h 1547898"/>
              <a:gd name="connsiteX19" fmla="*/ 2833504 w 3067668"/>
              <a:gd name="connsiteY19" fmla="*/ 992292 h 1547898"/>
              <a:gd name="connsiteX20" fmla="*/ 2707744 w 3067668"/>
              <a:gd name="connsiteY20" fmla="*/ 847483 h 1547898"/>
              <a:gd name="connsiteX21" fmla="*/ 2571471 w 3067668"/>
              <a:gd name="connsiteY21" fmla="*/ 728584 h 1547898"/>
              <a:gd name="connsiteX22" fmla="*/ 2434551 w 3067668"/>
              <a:gd name="connsiteY22" fmla="*/ 614105 h 1547898"/>
              <a:gd name="connsiteX23" fmla="*/ 2330083 w 3067668"/>
              <a:gd name="connsiteY23" fmla="*/ 513429 h 1547898"/>
              <a:gd name="connsiteX24" fmla="*/ 2255318 w 3067668"/>
              <a:gd name="connsiteY24" fmla="*/ 389566 h 1547898"/>
              <a:gd name="connsiteX25" fmla="*/ 2221517 w 3067668"/>
              <a:gd name="connsiteY25" fmla="*/ 277710 h 1547898"/>
              <a:gd name="connsiteX26" fmla="*/ 2232211 w 3067668"/>
              <a:gd name="connsiteY26" fmla="*/ 115870 h 1547898"/>
              <a:gd name="connsiteX27" fmla="*/ 2232211 w 3067668"/>
              <a:gd name="connsiteY27" fmla="*/ 0 h 154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67668" h="1547898">
                <a:moveTo>
                  <a:pt x="0" y="1200202"/>
                </a:moveTo>
                <a:lnTo>
                  <a:pt x="202301" y="1224479"/>
                </a:lnTo>
                <a:lnTo>
                  <a:pt x="477431" y="1256847"/>
                </a:lnTo>
                <a:cubicBezTo>
                  <a:pt x="567792" y="1266288"/>
                  <a:pt x="637923" y="1277077"/>
                  <a:pt x="744468" y="1281123"/>
                </a:cubicBezTo>
                <a:cubicBezTo>
                  <a:pt x="851013" y="1285169"/>
                  <a:pt x="1016899" y="1277077"/>
                  <a:pt x="1116701" y="1281123"/>
                </a:cubicBezTo>
                <a:cubicBezTo>
                  <a:pt x="1216503" y="1285169"/>
                  <a:pt x="1278542" y="1286518"/>
                  <a:pt x="1343278" y="1305399"/>
                </a:cubicBezTo>
                <a:cubicBezTo>
                  <a:pt x="1408014" y="1324280"/>
                  <a:pt x="1459264" y="1370135"/>
                  <a:pt x="1505119" y="1394411"/>
                </a:cubicBezTo>
                <a:cubicBezTo>
                  <a:pt x="1550974" y="1418687"/>
                  <a:pt x="1577948" y="1429477"/>
                  <a:pt x="1618408" y="1451056"/>
                </a:cubicBezTo>
                <a:cubicBezTo>
                  <a:pt x="1658868" y="1472635"/>
                  <a:pt x="1711466" y="1509049"/>
                  <a:pt x="1747880" y="1523884"/>
                </a:cubicBezTo>
                <a:cubicBezTo>
                  <a:pt x="1784294" y="1538719"/>
                  <a:pt x="1792386" y="1537371"/>
                  <a:pt x="1836892" y="1540068"/>
                </a:cubicBezTo>
                <a:cubicBezTo>
                  <a:pt x="1881398" y="1542765"/>
                  <a:pt x="1948832" y="1556252"/>
                  <a:pt x="2014917" y="1540068"/>
                </a:cubicBezTo>
                <a:cubicBezTo>
                  <a:pt x="2081002" y="1523884"/>
                  <a:pt x="2178106" y="1467240"/>
                  <a:pt x="2233402" y="1442964"/>
                </a:cubicBezTo>
                <a:cubicBezTo>
                  <a:pt x="2288698" y="1418688"/>
                  <a:pt x="2304882" y="1406549"/>
                  <a:pt x="2346691" y="1394411"/>
                </a:cubicBezTo>
                <a:cubicBezTo>
                  <a:pt x="2388500" y="1382273"/>
                  <a:pt x="2435703" y="1374181"/>
                  <a:pt x="2484255" y="1370135"/>
                </a:cubicBezTo>
                <a:cubicBezTo>
                  <a:pt x="2532807" y="1366089"/>
                  <a:pt x="2577314" y="1375530"/>
                  <a:pt x="2638004" y="1370135"/>
                </a:cubicBezTo>
                <a:cubicBezTo>
                  <a:pt x="2698694" y="1364740"/>
                  <a:pt x="2791753" y="1341813"/>
                  <a:pt x="2848397" y="1337767"/>
                </a:cubicBezTo>
                <a:cubicBezTo>
                  <a:pt x="2905041" y="1333721"/>
                  <a:pt x="2941455" y="1336418"/>
                  <a:pt x="2977869" y="1345859"/>
                </a:cubicBezTo>
                <a:cubicBezTo>
                  <a:pt x="3014283" y="1355300"/>
                  <a:pt x="3075290" y="1426779"/>
                  <a:pt x="3066882" y="1394411"/>
                </a:cubicBezTo>
                <a:cubicBezTo>
                  <a:pt x="3058474" y="1362043"/>
                  <a:pt x="2966316" y="1218670"/>
                  <a:pt x="2927420" y="1151650"/>
                </a:cubicBezTo>
                <a:cubicBezTo>
                  <a:pt x="2888524" y="1084630"/>
                  <a:pt x="2870117" y="1042987"/>
                  <a:pt x="2833504" y="992292"/>
                </a:cubicBezTo>
                <a:cubicBezTo>
                  <a:pt x="2796891" y="941598"/>
                  <a:pt x="2751416" y="891434"/>
                  <a:pt x="2707744" y="847483"/>
                </a:cubicBezTo>
                <a:cubicBezTo>
                  <a:pt x="2664072" y="803532"/>
                  <a:pt x="2617003" y="767480"/>
                  <a:pt x="2571471" y="728584"/>
                </a:cubicBezTo>
                <a:cubicBezTo>
                  <a:pt x="2525939" y="689688"/>
                  <a:pt x="2474782" y="649964"/>
                  <a:pt x="2434551" y="614105"/>
                </a:cubicBezTo>
                <a:cubicBezTo>
                  <a:pt x="2394320" y="578246"/>
                  <a:pt x="2359955" y="550852"/>
                  <a:pt x="2330083" y="513429"/>
                </a:cubicBezTo>
                <a:cubicBezTo>
                  <a:pt x="2300211" y="476006"/>
                  <a:pt x="2273412" y="428852"/>
                  <a:pt x="2255318" y="389566"/>
                </a:cubicBezTo>
                <a:cubicBezTo>
                  <a:pt x="2237224" y="350280"/>
                  <a:pt x="2225368" y="323326"/>
                  <a:pt x="2221517" y="277710"/>
                </a:cubicBezTo>
                <a:cubicBezTo>
                  <a:pt x="2217666" y="232094"/>
                  <a:pt x="2230429" y="162155"/>
                  <a:pt x="2232211" y="115870"/>
                </a:cubicBezTo>
                <a:cubicBezTo>
                  <a:pt x="2233993" y="69585"/>
                  <a:pt x="2219121" y="38623"/>
                  <a:pt x="2232211" y="0"/>
                </a:cubicBezTo>
              </a:path>
            </a:pathLst>
          </a:custGeom>
          <a:noFill/>
          <a:ln w="127000">
            <a:solidFill>
              <a:schemeClr val="accent1">
                <a:lumMod val="40000"/>
                <a:lumOff val="6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ne Callout 2 (No Border) 14"/>
          <p:cNvSpPr/>
          <p:nvPr/>
        </p:nvSpPr>
        <p:spPr>
          <a:xfrm>
            <a:off x="838200" y="5440001"/>
            <a:ext cx="1295400" cy="462915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180254"/>
              <a:gd name="adj6" fmla="val -4572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BEGIN 3 LANE SECTION</a:t>
            </a:r>
          </a:p>
        </p:txBody>
      </p:sp>
      <p:sp>
        <p:nvSpPr>
          <p:cNvPr id="16" name="Freeform 15"/>
          <p:cNvSpPr/>
          <p:nvPr/>
        </p:nvSpPr>
        <p:spPr>
          <a:xfrm>
            <a:off x="1825133" y="4987985"/>
            <a:ext cx="1237154" cy="33885"/>
          </a:xfrm>
          <a:custGeom>
            <a:avLst/>
            <a:gdLst>
              <a:gd name="connsiteX0" fmla="*/ 0 w 1189529"/>
              <a:gd name="connsiteY0" fmla="*/ 8092 h 24276"/>
              <a:gd name="connsiteX1" fmla="*/ 323681 w 1189529"/>
              <a:gd name="connsiteY1" fmla="*/ 24276 h 24276"/>
              <a:gd name="connsiteX2" fmla="*/ 485522 w 1189529"/>
              <a:gd name="connsiteY2" fmla="*/ 8092 h 24276"/>
              <a:gd name="connsiteX3" fmla="*/ 760651 w 1189529"/>
              <a:gd name="connsiteY3" fmla="*/ 8092 h 24276"/>
              <a:gd name="connsiteX4" fmla="*/ 1019596 w 1189529"/>
              <a:gd name="connsiteY4" fmla="*/ 16184 h 24276"/>
              <a:gd name="connsiteX5" fmla="*/ 1189529 w 1189529"/>
              <a:gd name="connsiteY5" fmla="*/ 0 h 24276"/>
              <a:gd name="connsiteX0" fmla="*/ 0 w 1237154"/>
              <a:gd name="connsiteY0" fmla="*/ 12854 h 29038"/>
              <a:gd name="connsiteX1" fmla="*/ 323681 w 1237154"/>
              <a:gd name="connsiteY1" fmla="*/ 29038 h 29038"/>
              <a:gd name="connsiteX2" fmla="*/ 485522 w 1237154"/>
              <a:gd name="connsiteY2" fmla="*/ 12854 h 29038"/>
              <a:gd name="connsiteX3" fmla="*/ 760651 w 1237154"/>
              <a:gd name="connsiteY3" fmla="*/ 12854 h 29038"/>
              <a:gd name="connsiteX4" fmla="*/ 1019596 w 1237154"/>
              <a:gd name="connsiteY4" fmla="*/ 20946 h 29038"/>
              <a:gd name="connsiteX5" fmla="*/ 1237154 w 1237154"/>
              <a:gd name="connsiteY5" fmla="*/ 0 h 29038"/>
              <a:gd name="connsiteX0" fmla="*/ 0 w 1237154"/>
              <a:gd name="connsiteY0" fmla="*/ 12854 h 29038"/>
              <a:gd name="connsiteX1" fmla="*/ 323681 w 1237154"/>
              <a:gd name="connsiteY1" fmla="*/ 29038 h 29038"/>
              <a:gd name="connsiteX2" fmla="*/ 485522 w 1237154"/>
              <a:gd name="connsiteY2" fmla="*/ 12854 h 29038"/>
              <a:gd name="connsiteX3" fmla="*/ 760651 w 1237154"/>
              <a:gd name="connsiteY3" fmla="*/ 12854 h 29038"/>
              <a:gd name="connsiteX4" fmla="*/ 1024358 w 1237154"/>
              <a:gd name="connsiteY4" fmla="*/ 6658 h 29038"/>
              <a:gd name="connsiteX5" fmla="*/ 1237154 w 1237154"/>
              <a:gd name="connsiteY5" fmla="*/ 0 h 29038"/>
              <a:gd name="connsiteX0" fmla="*/ 0 w 1237154"/>
              <a:gd name="connsiteY0" fmla="*/ 12854 h 33074"/>
              <a:gd name="connsiteX1" fmla="*/ 323681 w 1237154"/>
              <a:gd name="connsiteY1" fmla="*/ 29038 h 33074"/>
              <a:gd name="connsiteX2" fmla="*/ 490284 w 1237154"/>
              <a:gd name="connsiteY2" fmla="*/ 31904 h 33074"/>
              <a:gd name="connsiteX3" fmla="*/ 760651 w 1237154"/>
              <a:gd name="connsiteY3" fmla="*/ 12854 h 33074"/>
              <a:gd name="connsiteX4" fmla="*/ 1024358 w 1237154"/>
              <a:gd name="connsiteY4" fmla="*/ 6658 h 33074"/>
              <a:gd name="connsiteX5" fmla="*/ 1237154 w 1237154"/>
              <a:gd name="connsiteY5" fmla="*/ 0 h 33074"/>
              <a:gd name="connsiteX0" fmla="*/ 0 w 1237154"/>
              <a:gd name="connsiteY0" fmla="*/ 12854 h 33885"/>
              <a:gd name="connsiteX1" fmla="*/ 323681 w 1237154"/>
              <a:gd name="connsiteY1" fmla="*/ 29038 h 33885"/>
              <a:gd name="connsiteX2" fmla="*/ 490284 w 1237154"/>
              <a:gd name="connsiteY2" fmla="*/ 31904 h 33885"/>
              <a:gd name="connsiteX3" fmla="*/ 760651 w 1237154"/>
              <a:gd name="connsiteY3" fmla="*/ 31904 h 33885"/>
              <a:gd name="connsiteX4" fmla="*/ 1024358 w 1237154"/>
              <a:gd name="connsiteY4" fmla="*/ 6658 h 33885"/>
              <a:gd name="connsiteX5" fmla="*/ 1237154 w 1237154"/>
              <a:gd name="connsiteY5" fmla="*/ 0 h 3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154" h="33885">
                <a:moveTo>
                  <a:pt x="0" y="12854"/>
                </a:moveTo>
                <a:cubicBezTo>
                  <a:pt x="121380" y="20946"/>
                  <a:pt x="241967" y="25863"/>
                  <a:pt x="323681" y="29038"/>
                </a:cubicBezTo>
                <a:cubicBezTo>
                  <a:pt x="405395" y="32213"/>
                  <a:pt x="417456" y="31426"/>
                  <a:pt x="490284" y="31904"/>
                </a:cubicBezTo>
                <a:cubicBezTo>
                  <a:pt x="563112" y="32382"/>
                  <a:pt x="671639" y="36112"/>
                  <a:pt x="760651" y="31904"/>
                </a:cubicBezTo>
                <a:cubicBezTo>
                  <a:pt x="849663" y="27696"/>
                  <a:pt x="944941" y="11975"/>
                  <a:pt x="1024358" y="6658"/>
                </a:cubicBezTo>
                <a:cubicBezTo>
                  <a:pt x="1103775" y="1341"/>
                  <a:pt x="1187927" y="7417"/>
                  <a:pt x="1237154" y="0"/>
                </a:cubicBezTo>
              </a:path>
            </a:pathLst>
          </a:custGeom>
          <a:noFill/>
          <a:ln w="127000">
            <a:solidFill>
              <a:schemeClr val="accent1">
                <a:lumMod val="40000"/>
                <a:lumOff val="6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15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1219200"/>
            <a:ext cx="9143755" cy="5638799"/>
          </a:xfrm>
          <a:prstGeom prst="rect">
            <a:avLst/>
          </a:prstGeom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Preferred Alternative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5 Lane Section – Mixed use of urban and rural</a:t>
            </a:r>
            <a:endParaRPr sz="2300" dirty="0">
              <a:solidFill>
                <a:schemeClr val="tx1"/>
              </a:solidFill>
            </a:endParaRPr>
          </a:p>
        </p:txBody>
      </p:sp>
      <p:sp>
        <p:nvSpPr>
          <p:cNvPr id="8" name="Line Callout 2 (No Border) 7"/>
          <p:cNvSpPr/>
          <p:nvPr/>
        </p:nvSpPr>
        <p:spPr>
          <a:xfrm>
            <a:off x="481200" y="4411448"/>
            <a:ext cx="2105891" cy="275359"/>
          </a:xfrm>
          <a:prstGeom prst="callout2">
            <a:avLst>
              <a:gd name="adj1" fmla="val 18750"/>
              <a:gd name="adj2" fmla="val 101766"/>
              <a:gd name="adj3" fmla="val 18750"/>
              <a:gd name="adj4" fmla="val 109988"/>
              <a:gd name="adj5" fmla="val 214801"/>
              <a:gd name="adj6" fmla="val 120670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BEGIN 5 LANE SECTION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1811"/>
            <a:ext cx="5128732" cy="1475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231972"/>
            <a:ext cx="5133495" cy="1359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5492" y="118649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RURAL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0557" y="256700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URBAN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19</a:t>
            </a:r>
            <a:endParaRPr lang="en-US" altLang="en-US" dirty="0"/>
          </a:p>
        </p:txBody>
      </p:sp>
      <p:sp>
        <p:nvSpPr>
          <p:cNvPr id="3" name="Freeform 2"/>
          <p:cNvSpPr/>
          <p:nvPr/>
        </p:nvSpPr>
        <p:spPr>
          <a:xfrm>
            <a:off x="2994053" y="1692688"/>
            <a:ext cx="5753437" cy="3300098"/>
          </a:xfrm>
          <a:custGeom>
            <a:avLst/>
            <a:gdLst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6432 w 5753437"/>
              <a:gd name="connsiteY7" fmla="*/ 2952140 h 3300098"/>
              <a:gd name="connsiteX8" fmla="*/ 1990641 w 5753437"/>
              <a:gd name="connsiteY8" fmla="*/ 2903588 h 3300098"/>
              <a:gd name="connsiteX9" fmla="*/ 2209126 w 5753437"/>
              <a:gd name="connsiteY9" fmla="*/ 2822668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7267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41416 w 5753437"/>
              <a:gd name="connsiteY18" fmla="*/ 109906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70811 w 5753437"/>
              <a:gd name="connsiteY25" fmla="*/ 208940 h 3300098"/>
              <a:gd name="connsiteX26" fmla="*/ 5316467 w 5753437"/>
              <a:gd name="connsiteY26" fmla="*/ 95652 h 3300098"/>
              <a:gd name="connsiteX27" fmla="*/ 542166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6432 w 5753437"/>
              <a:gd name="connsiteY7" fmla="*/ 2952140 h 3300098"/>
              <a:gd name="connsiteX8" fmla="*/ 1990641 w 5753437"/>
              <a:gd name="connsiteY8" fmla="*/ 2903588 h 3300098"/>
              <a:gd name="connsiteX9" fmla="*/ 2203516 w 5753437"/>
              <a:gd name="connsiteY9" fmla="*/ 2817058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7267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41416 w 5753437"/>
              <a:gd name="connsiteY18" fmla="*/ 109906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70811 w 5753437"/>
              <a:gd name="connsiteY25" fmla="*/ 208940 h 3300098"/>
              <a:gd name="connsiteX26" fmla="*/ 5316467 w 5753437"/>
              <a:gd name="connsiteY26" fmla="*/ 95652 h 3300098"/>
              <a:gd name="connsiteX27" fmla="*/ 542166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6432 w 5753437"/>
              <a:gd name="connsiteY7" fmla="*/ 295214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7267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41416 w 5753437"/>
              <a:gd name="connsiteY18" fmla="*/ 109906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70811 w 5753437"/>
              <a:gd name="connsiteY25" fmla="*/ 208940 h 3300098"/>
              <a:gd name="connsiteX26" fmla="*/ 5316467 w 5753437"/>
              <a:gd name="connsiteY26" fmla="*/ 95652 h 3300098"/>
              <a:gd name="connsiteX27" fmla="*/ 542166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7267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41416 w 5753437"/>
              <a:gd name="connsiteY18" fmla="*/ 109906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70811 w 5753437"/>
              <a:gd name="connsiteY25" fmla="*/ 208940 h 3300098"/>
              <a:gd name="connsiteX26" fmla="*/ 5316467 w 5753437"/>
              <a:gd name="connsiteY26" fmla="*/ 95652 h 3300098"/>
              <a:gd name="connsiteX27" fmla="*/ 542166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7267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70811 w 5753437"/>
              <a:gd name="connsiteY25" fmla="*/ 208940 h 3300098"/>
              <a:gd name="connsiteX26" fmla="*/ 5316467 w 5753437"/>
              <a:gd name="connsiteY26" fmla="*/ 95652 h 3300098"/>
              <a:gd name="connsiteX27" fmla="*/ 542166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7267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70811 w 5753437"/>
              <a:gd name="connsiteY25" fmla="*/ 208940 h 3300098"/>
              <a:gd name="connsiteX26" fmla="*/ 5305248 w 5753437"/>
              <a:gd name="connsiteY26" fmla="*/ 90042 h 3300098"/>
              <a:gd name="connsiteX27" fmla="*/ 542166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7267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48372 w 5753437"/>
              <a:gd name="connsiteY25" fmla="*/ 197720 h 3300098"/>
              <a:gd name="connsiteX26" fmla="*/ 5305248 w 5753437"/>
              <a:gd name="connsiteY26" fmla="*/ 90042 h 3300098"/>
              <a:gd name="connsiteX27" fmla="*/ 542166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7267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59592 w 5753437"/>
              <a:gd name="connsiteY25" fmla="*/ 214550 h 3300098"/>
              <a:gd name="connsiteX26" fmla="*/ 5305248 w 5753437"/>
              <a:gd name="connsiteY26" fmla="*/ 90042 h 3300098"/>
              <a:gd name="connsiteX27" fmla="*/ 542166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7267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59592 w 5753437"/>
              <a:gd name="connsiteY25" fmla="*/ 214550 h 3300098"/>
              <a:gd name="connsiteX26" fmla="*/ 5305248 w 5753437"/>
              <a:gd name="connsiteY26" fmla="*/ 90042 h 3300098"/>
              <a:gd name="connsiteX27" fmla="*/ 539922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35108 w 5753437"/>
              <a:gd name="connsiteY12" fmla="*/ 2304777 h 3300098"/>
              <a:gd name="connsiteX13" fmla="*/ 285584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59592 w 5753437"/>
              <a:gd name="connsiteY25" fmla="*/ 214550 h 3300098"/>
              <a:gd name="connsiteX26" fmla="*/ 5305248 w 5753437"/>
              <a:gd name="connsiteY26" fmla="*/ 90042 h 3300098"/>
              <a:gd name="connsiteX27" fmla="*/ 539922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18278 w 5753437"/>
              <a:gd name="connsiteY12" fmla="*/ 2304777 h 3300098"/>
              <a:gd name="connsiteX13" fmla="*/ 2855843 w 5753437"/>
              <a:gd name="connsiteY13" fmla="*/ 2094385 h 3300098"/>
              <a:gd name="connsiteX14" fmla="*/ 305069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59592 w 5753437"/>
              <a:gd name="connsiteY25" fmla="*/ 214550 h 3300098"/>
              <a:gd name="connsiteX26" fmla="*/ 5305248 w 5753437"/>
              <a:gd name="connsiteY26" fmla="*/ 90042 h 3300098"/>
              <a:gd name="connsiteX27" fmla="*/ 539922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18278 w 5753437"/>
              <a:gd name="connsiteY12" fmla="*/ 2304777 h 3300098"/>
              <a:gd name="connsiteX13" fmla="*/ 2855843 w 5753437"/>
              <a:gd name="connsiteY13" fmla="*/ 2094385 h 3300098"/>
              <a:gd name="connsiteX14" fmla="*/ 3039477 w 5753437"/>
              <a:gd name="connsiteY14" fmla="*/ 1803071 h 3300098"/>
              <a:gd name="connsiteX15" fmla="*/ 3188262 w 5753437"/>
              <a:gd name="connsiteY15" fmla="*/ 156840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59592 w 5753437"/>
              <a:gd name="connsiteY25" fmla="*/ 214550 h 3300098"/>
              <a:gd name="connsiteX26" fmla="*/ 5305248 w 5753437"/>
              <a:gd name="connsiteY26" fmla="*/ 90042 h 3300098"/>
              <a:gd name="connsiteX27" fmla="*/ 539922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57083 w 5753437"/>
              <a:gd name="connsiteY11" fmla="*/ 2498986 h 3300098"/>
              <a:gd name="connsiteX12" fmla="*/ 2718278 w 5753437"/>
              <a:gd name="connsiteY12" fmla="*/ 2304777 h 3300098"/>
              <a:gd name="connsiteX13" fmla="*/ 2855843 w 5753437"/>
              <a:gd name="connsiteY13" fmla="*/ 2094385 h 3300098"/>
              <a:gd name="connsiteX14" fmla="*/ 3039477 w 5753437"/>
              <a:gd name="connsiteY14" fmla="*/ 1803071 h 3300098"/>
              <a:gd name="connsiteX15" fmla="*/ 3177043 w 5753437"/>
              <a:gd name="connsiteY15" fmla="*/ 156279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59592 w 5753437"/>
              <a:gd name="connsiteY25" fmla="*/ 214550 h 3300098"/>
              <a:gd name="connsiteX26" fmla="*/ 5305248 w 5753437"/>
              <a:gd name="connsiteY26" fmla="*/ 90042 h 3300098"/>
              <a:gd name="connsiteX27" fmla="*/ 539922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70966 w 5753437"/>
              <a:gd name="connsiteY10" fmla="*/ 2685103 h 3300098"/>
              <a:gd name="connsiteX11" fmla="*/ 2545864 w 5753437"/>
              <a:gd name="connsiteY11" fmla="*/ 2498986 h 3300098"/>
              <a:gd name="connsiteX12" fmla="*/ 2718278 w 5753437"/>
              <a:gd name="connsiteY12" fmla="*/ 2304777 h 3300098"/>
              <a:gd name="connsiteX13" fmla="*/ 2855843 w 5753437"/>
              <a:gd name="connsiteY13" fmla="*/ 2094385 h 3300098"/>
              <a:gd name="connsiteX14" fmla="*/ 3039477 w 5753437"/>
              <a:gd name="connsiteY14" fmla="*/ 1803071 h 3300098"/>
              <a:gd name="connsiteX15" fmla="*/ 3177043 w 5753437"/>
              <a:gd name="connsiteY15" fmla="*/ 156279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59592 w 5753437"/>
              <a:gd name="connsiteY25" fmla="*/ 214550 h 3300098"/>
              <a:gd name="connsiteX26" fmla="*/ 5305248 w 5753437"/>
              <a:gd name="connsiteY26" fmla="*/ 90042 h 3300098"/>
              <a:gd name="connsiteX27" fmla="*/ 539922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  <a:gd name="connsiteX0" fmla="*/ 0 w 5753437"/>
              <a:gd name="connsiteY0" fmla="*/ 3300098 h 3300098"/>
              <a:gd name="connsiteX1" fmla="*/ 194209 w 5753437"/>
              <a:gd name="connsiteY1" fmla="*/ 3283914 h 3300098"/>
              <a:gd name="connsiteX2" fmla="*/ 542166 w 5753437"/>
              <a:gd name="connsiteY2" fmla="*/ 3267730 h 3300098"/>
              <a:gd name="connsiteX3" fmla="*/ 744467 w 5753437"/>
              <a:gd name="connsiteY3" fmla="*/ 3243454 h 3300098"/>
              <a:gd name="connsiteX4" fmla="*/ 1011505 w 5753437"/>
              <a:gd name="connsiteY4" fmla="*/ 3211085 h 3300098"/>
              <a:gd name="connsiteX5" fmla="*/ 1327094 w 5753437"/>
              <a:gd name="connsiteY5" fmla="*/ 3146349 h 3300098"/>
              <a:gd name="connsiteX6" fmla="*/ 1561763 w 5753437"/>
              <a:gd name="connsiteY6" fmla="*/ 3073521 h 3300098"/>
              <a:gd name="connsiteX7" fmla="*/ 1790822 w 5753437"/>
              <a:gd name="connsiteY7" fmla="*/ 2968970 h 3300098"/>
              <a:gd name="connsiteX8" fmla="*/ 1990641 w 5753437"/>
              <a:gd name="connsiteY8" fmla="*/ 2903588 h 3300098"/>
              <a:gd name="connsiteX9" fmla="*/ 2192297 w 5753437"/>
              <a:gd name="connsiteY9" fmla="*/ 2794619 h 3300098"/>
              <a:gd name="connsiteX10" fmla="*/ 2354136 w 5753437"/>
              <a:gd name="connsiteY10" fmla="*/ 2685103 h 3300098"/>
              <a:gd name="connsiteX11" fmla="*/ 2545864 w 5753437"/>
              <a:gd name="connsiteY11" fmla="*/ 2498986 h 3300098"/>
              <a:gd name="connsiteX12" fmla="*/ 2718278 w 5753437"/>
              <a:gd name="connsiteY12" fmla="*/ 2304777 h 3300098"/>
              <a:gd name="connsiteX13" fmla="*/ 2855843 w 5753437"/>
              <a:gd name="connsiteY13" fmla="*/ 2094385 h 3300098"/>
              <a:gd name="connsiteX14" fmla="*/ 3039477 w 5753437"/>
              <a:gd name="connsiteY14" fmla="*/ 1803071 h 3300098"/>
              <a:gd name="connsiteX15" fmla="*/ 3177043 w 5753437"/>
              <a:gd name="connsiteY15" fmla="*/ 1562792 h 3300098"/>
              <a:gd name="connsiteX16" fmla="*/ 3301551 w 5753437"/>
              <a:gd name="connsiteY16" fmla="*/ 1349917 h 3300098"/>
              <a:gd name="connsiteX17" fmla="*/ 3422931 w 5753437"/>
              <a:gd name="connsiteY17" fmla="*/ 1220445 h 3300098"/>
              <a:gd name="connsiteX18" fmla="*/ 3635806 w 5753437"/>
              <a:gd name="connsiteY18" fmla="*/ 1082234 h 3300098"/>
              <a:gd name="connsiteX19" fmla="*/ 3803257 w 5753437"/>
              <a:gd name="connsiteY19" fmla="*/ 1018144 h 3300098"/>
              <a:gd name="connsiteX20" fmla="*/ 4046018 w 5753437"/>
              <a:gd name="connsiteY20" fmla="*/ 961500 h 3300098"/>
              <a:gd name="connsiteX21" fmla="*/ 4183582 w 5753437"/>
              <a:gd name="connsiteY21" fmla="*/ 921039 h 3300098"/>
              <a:gd name="connsiteX22" fmla="*/ 4353515 w 5753437"/>
              <a:gd name="connsiteY22" fmla="*/ 823935 h 3300098"/>
              <a:gd name="connsiteX23" fmla="*/ 4636736 w 5753437"/>
              <a:gd name="connsiteY23" fmla="*/ 621634 h 3300098"/>
              <a:gd name="connsiteX24" fmla="*/ 4952326 w 5753437"/>
              <a:gd name="connsiteY24" fmla="*/ 395057 h 3300098"/>
              <a:gd name="connsiteX25" fmla="*/ 5159592 w 5753437"/>
              <a:gd name="connsiteY25" fmla="*/ 214550 h 3300098"/>
              <a:gd name="connsiteX26" fmla="*/ 5305248 w 5753437"/>
              <a:gd name="connsiteY26" fmla="*/ 90042 h 3300098"/>
              <a:gd name="connsiteX27" fmla="*/ 5399224 w 5753437"/>
              <a:gd name="connsiteY27" fmla="*/ 22824 h 3300098"/>
              <a:gd name="connsiteX28" fmla="*/ 5510676 w 5753437"/>
              <a:gd name="connsiteY28" fmla="*/ 6639 h 3300098"/>
              <a:gd name="connsiteX29" fmla="*/ 5623965 w 5753437"/>
              <a:gd name="connsiteY29" fmla="*/ 6639 h 3300098"/>
              <a:gd name="connsiteX30" fmla="*/ 5753437 w 5753437"/>
              <a:gd name="connsiteY30" fmla="*/ 87560 h 330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753437" h="3300098">
                <a:moveTo>
                  <a:pt x="0" y="3300098"/>
                </a:moveTo>
                <a:cubicBezTo>
                  <a:pt x="53947" y="3295377"/>
                  <a:pt x="103848" y="3289309"/>
                  <a:pt x="194209" y="3283914"/>
                </a:cubicBezTo>
                <a:cubicBezTo>
                  <a:pt x="284570" y="3278519"/>
                  <a:pt x="450456" y="3274473"/>
                  <a:pt x="542166" y="3267730"/>
                </a:cubicBezTo>
                <a:cubicBezTo>
                  <a:pt x="633876" y="3260987"/>
                  <a:pt x="744467" y="3243454"/>
                  <a:pt x="744467" y="3243454"/>
                </a:cubicBezTo>
                <a:cubicBezTo>
                  <a:pt x="822690" y="3234013"/>
                  <a:pt x="914401" y="3227269"/>
                  <a:pt x="1011505" y="3211085"/>
                </a:cubicBezTo>
                <a:cubicBezTo>
                  <a:pt x="1108609" y="3194901"/>
                  <a:pt x="1235384" y="3169276"/>
                  <a:pt x="1327094" y="3146349"/>
                </a:cubicBezTo>
                <a:cubicBezTo>
                  <a:pt x="1418804" y="3123422"/>
                  <a:pt x="1484475" y="3103084"/>
                  <a:pt x="1561763" y="3073521"/>
                </a:cubicBezTo>
                <a:cubicBezTo>
                  <a:pt x="1639051" y="3043958"/>
                  <a:pt x="1719342" y="2997292"/>
                  <a:pt x="1790822" y="2968970"/>
                </a:cubicBezTo>
                <a:cubicBezTo>
                  <a:pt x="1862302" y="2940648"/>
                  <a:pt x="1923729" y="2932647"/>
                  <a:pt x="1990641" y="2903588"/>
                </a:cubicBezTo>
                <a:cubicBezTo>
                  <a:pt x="2057554" y="2874530"/>
                  <a:pt x="2131714" y="2831033"/>
                  <a:pt x="2192297" y="2794619"/>
                </a:cubicBezTo>
                <a:cubicBezTo>
                  <a:pt x="2252880" y="2758205"/>
                  <a:pt x="2295208" y="2734375"/>
                  <a:pt x="2354136" y="2685103"/>
                </a:cubicBezTo>
                <a:cubicBezTo>
                  <a:pt x="2413064" y="2635831"/>
                  <a:pt x="2485174" y="2562374"/>
                  <a:pt x="2545864" y="2498986"/>
                </a:cubicBezTo>
                <a:cubicBezTo>
                  <a:pt x="2606554" y="2435598"/>
                  <a:pt x="2666615" y="2372210"/>
                  <a:pt x="2718278" y="2304777"/>
                </a:cubicBezTo>
                <a:cubicBezTo>
                  <a:pt x="2769941" y="2237344"/>
                  <a:pt x="2802310" y="2178003"/>
                  <a:pt x="2855843" y="2094385"/>
                </a:cubicBezTo>
                <a:cubicBezTo>
                  <a:pt x="2909376" y="2010767"/>
                  <a:pt x="2985944" y="1891670"/>
                  <a:pt x="3039477" y="1803071"/>
                </a:cubicBezTo>
                <a:cubicBezTo>
                  <a:pt x="3093010" y="1714472"/>
                  <a:pt x="3133364" y="1638318"/>
                  <a:pt x="3177043" y="1562792"/>
                </a:cubicBezTo>
                <a:cubicBezTo>
                  <a:pt x="3220722" y="1487266"/>
                  <a:pt x="3260570" y="1406975"/>
                  <a:pt x="3301551" y="1349917"/>
                </a:cubicBezTo>
                <a:cubicBezTo>
                  <a:pt x="3342532" y="1292859"/>
                  <a:pt x="3367222" y="1265059"/>
                  <a:pt x="3422931" y="1220445"/>
                </a:cubicBezTo>
                <a:cubicBezTo>
                  <a:pt x="3478640" y="1175831"/>
                  <a:pt x="3572418" y="1115951"/>
                  <a:pt x="3635806" y="1082234"/>
                </a:cubicBezTo>
                <a:cubicBezTo>
                  <a:pt x="3699194" y="1048517"/>
                  <a:pt x="3734888" y="1038266"/>
                  <a:pt x="3803257" y="1018144"/>
                </a:cubicBezTo>
                <a:cubicBezTo>
                  <a:pt x="3871626" y="998022"/>
                  <a:pt x="3982631" y="977684"/>
                  <a:pt x="4046018" y="961500"/>
                </a:cubicBezTo>
                <a:cubicBezTo>
                  <a:pt x="4109405" y="945316"/>
                  <a:pt x="4132333" y="943966"/>
                  <a:pt x="4183582" y="921039"/>
                </a:cubicBezTo>
                <a:cubicBezTo>
                  <a:pt x="4234831" y="898112"/>
                  <a:pt x="4277989" y="873836"/>
                  <a:pt x="4353515" y="823935"/>
                </a:cubicBezTo>
                <a:cubicBezTo>
                  <a:pt x="4429041" y="774034"/>
                  <a:pt x="4636736" y="621634"/>
                  <a:pt x="4636736" y="621634"/>
                </a:cubicBezTo>
                <a:cubicBezTo>
                  <a:pt x="4736538" y="550154"/>
                  <a:pt x="4865183" y="462904"/>
                  <a:pt x="4952326" y="395057"/>
                </a:cubicBezTo>
                <a:cubicBezTo>
                  <a:pt x="5039469" y="327210"/>
                  <a:pt x="5100772" y="265386"/>
                  <a:pt x="5159592" y="214550"/>
                </a:cubicBezTo>
                <a:cubicBezTo>
                  <a:pt x="5218412" y="163714"/>
                  <a:pt x="5265309" y="121996"/>
                  <a:pt x="5305248" y="90042"/>
                </a:cubicBezTo>
                <a:cubicBezTo>
                  <a:pt x="5345187" y="58088"/>
                  <a:pt x="5364986" y="36724"/>
                  <a:pt x="5399224" y="22824"/>
                </a:cubicBezTo>
                <a:cubicBezTo>
                  <a:pt x="5433462" y="8924"/>
                  <a:pt x="5473219" y="9336"/>
                  <a:pt x="5510676" y="6639"/>
                </a:cubicBezTo>
                <a:cubicBezTo>
                  <a:pt x="5548133" y="3942"/>
                  <a:pt x="5583505" y="-6848"/>
                  <a:pt x="5623965" y="6639"/>
                </a:cubicBezTo>
                <a:cubicBezTo>
                  <a:pt x="5664425" y="20126"/>
                  <a:pt x="5708931" y="53843"/>
                  <a:pt x="5753437" y="87560"/>
                </a:cubicBezTo>
              </a:path>
            </a:pathLst>
          </a:custGeom>
          <a:noFill/>
          <a:ln w="127000">
            <a:solidFill>
              <a:schemeClr val="accent1">
                <a:lumMod val="40000"/>
                <a:lumOff val="6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2 (No Border) 13"/>
          <p:cNvSpPr/>
          <p:nvPr/>
        </p:nvSpPr>
        <p:spPr>
          <a:xfrm>
            <a:off x="6477000" y="3087787"/>
            <a:ext cx="2105891" cy="275359"/>
          </a:xfrm>
          <a:prstGeom prst="callout2">
            <a:avLst>
              <a:gd name="adj1" fmla="val 18750"/>
              <a:gd name="adj2" fmla="val 101766"/>
              <a:gd name="adj3" fmla="val 18750"/>
              <a:gd name="adj4" fmla="val 109988"/>
              <a:gd name="adj5" fmla="val -472860"/>
              <a:gd name="adj6" fmla="val 108374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BEGIN 5 LANE SECTION</a:t>
            </a: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Preferred Alternative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New Intersections</a:t>
            </a:r>
            <a:endParaRPr sz="23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1219200"/>
            <a:ext cx="9143511" cy="56376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20</a:t>
            </a:r>
            <a:endParaRPr lang="en-US" altLang="en-US" dirty="0"/>
          </a:p>
        </p:txBody>
      </p:sp>
      <p:sp>
        <p:nvSpPr>
          <p:cNvPr id="8" name="Line Callout 2 (No Border) 7"/>
          <p:cNvSpPr/>
          <p:nvPr/>
        </p:nvSpPr>
        <p:spPr>
          <a:xfrm>
            <a:off x="28015" y="4572000"/>
            <a:ext cx="2105891" cy="609600"/>
          </a:xfrm>
          <a:prstGeom prst="callout2">
            <a:avLst>
              <a:gd name="adj1" fmla="val 18750"/>
              <a:gd name="adj2" fmla="val 101766"/>
              <a:gd name="adj3" fmla="val 18750"/>
              <a:gd name="adj4" fmla="val 109988"/>
              <a:gd name="adj5" fmla="val 168341"/>
              <a:gd name="adj6" fmla="val 108375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NEW INTERSECTION AT AMICKS FERRY RD &amp; NEW ROAD 1</a:t>
            </a:r>
          </a:p>
        </p:txBody>
      </p:sp>
      <p:sp>
        <p:nvSpPr>
          <p:cNvPr id="9" name="Line Callout 2 (No Border) 8"/>
          <p:cNvSpPr/>
          <p:nvPr/>
        </p:nvSpPr>
        <p:spPr>
          <a:xfrm>
            <a:off x="1066800" y="3276600"/>
            <a:ext cx="2105891" cy="609600"/>
          </a:xfrm>
          <a:prstGeom prst="callout2">
            <a:avLst>
              <a:gd name="adj1" fmla="val 18750"/>
              <a:gd name="adj2" fmla="val 101766"/>
              <a:gd name="adj3" fmla="val 18750"/>
              <a:gd name="adj4" fmla="val 109988"/>
              <a:gd name="adj5" fmla="val 395047"/>
              <a:gd name="adj6" fmla="val 126435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NEW INTERSECTION AT LEXINGTON AVE &amp; NEW ROAD 1</a:t>
            </a:r>
          </a:p>
        </p:txBody>
      </p:sp>
      <p:sp>
        <p:nvSpPr>
          <p:cNvPr id="10" name="Line Callout 2 (No Border) 9"/>
          <p:cNvSpPr/>
          <p:nvPr/>
        </p:nvSpPr>
        <p:spPr>
          <a:xfrm>
            <a:off x="2209800" y="6172200"/>
            <a:ext cx="2105891" cy="609600"/>
          </a:xfrm>
          <a:prstGeom prst="callout2">
            <a:avLst>
              <a:gd name="adj1" fmla="val 18750"/>
              <a:gd name="adj2" fmla="val 101766"/>
              <a:gd name="adj3" fmla="val 18750"/>
              <a:gd name="adj4" fmla="val 109988"/>
              <a:gd name="adj5" fmla="val -25750"/>
              <a:gd name="adj6" fmla="val 139500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NEW INTERSECTION AT US 76 / WEISZ ST &amp; NEW ROAD 1</a:t>
            </a:r>
          </a:p>
        </p:txBody>
      </p:sp>
      <p:sp>
        <p:nvSpPr>
          <p:cNvPr id="11" name="Line Callout 2 (No Border) 10"/>
          <p:cNvSpPr/>
          <p:nvPr/>
        </p:nvSpPr>
        <p:spPr>
          <a:xfrm>
            <a:off x="6440341" y="4686300"/>
            <a:ext cx="2667000" cy="685800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157892"/>
              <a:gd name="adj6" fmla="val -9379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NEW ROUNDABOUT AT EAST BOUNDARY / STONEWALL CT &amp; NEW ROAD 2</a:t>
            </a:r>
          </a:p>
        </p:txBody>
      </p:sp>
      <p:sp>
        <p:nvSpPr>
          <p:cNvPr id="12" name="Line Callout 2 (No Border) 11"/>
          <p:cNvSpPr/>
          <p:nvPr/>
        </p:nvSpPr>
        <p:spPr>
          <a:xfrm>
            <a:off x="5486400" y="1953721"/>
            <a:ext cx="2667000" cy="408479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456581"/>
              <a:gd name="adj6" fmla="val -10290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NEW INTERSECTION AT COLUMBIA AVE &amp; NEW ROAD 2</a:t>
            </a:r>
          </a:p>
        </p:txBody>
      </p:sp>
    </p:spTree>
    <p:extLst>
      <p:ext uri="{BB962C8B-B14F-4D97-AF65-F5344CB8AC3E}">
        <p14:creationId xmlns:p14="http://schemas.microsoft.com/office/powerpoint/2010/main" val="34769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300" dirty="0">
                <a:solidFill>
                  <a:schemeClr val="tx1"/>
                </a:solidFill>
              </a:rPr>
              <a:t>Preferred Alternative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Potential Relocations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898"/>
            <a:ext cx="9144000" cy="56291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21</a:t>
            </a:r>
            <a:endParaRPr lang="en-US" altLang="en-US" dirty="0"/>
          </a:p>
        </p:txBody>
      </p:sp>
      <p:sp>
        <p:nvSpPr>
          <p:cNvPr id="12" name="Line Callout 2 (No Border) 11"/>
          <p:cNvSpPr/>
          <p:nvPr/>
        </p:nvSpPr>
        <p:spPr>
          <a:xfrm>
            <a:off x="4114800" y="5600700"/>
            <a:ext cx="2667000" cy="685800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-69479"/>
              <a:gd name="adj6" fmla="val -44133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POTENTIAL RELOCATION -</a:t>
            </a:r>
          </a:p>
          <a:p>
            <a:r>
              <a:rPr lang="en-US" sz="1400" dirty="0">
                <a:solidFill>
                  <a:schemeClr val="tx1"/>
                </a:solidFill>
              </a:rPr>
              <a:t>CAROLINE W. SHEALY LIFE ESTATE</a:t>
            </a:r>
          </a:p>
        </p:txBody>
      </p:sp>
      <p:sp>
        <p:nvSpPr>
          <p:cNvPr id="5" name="Freeform 4"/>
          <p:cNvSpPr/>
          <p:nvPr/>
        </p:nvSpPr>
        <p:spPr>
          <a:xfrm>
            <a:off x="2552700" y="4924425"/>
            <a:ext cx="361950" cy="309563"/>
          </a:xfrm>
          <a:custGeom>
            <a:avLst/>
            <a:gdLst>
              <a:gd name="connsiteX0" fmla="*/ 0 w 361950"/>
              <a:gd name="connsiteY0" fmla="*/ 114300 h 309563"/>
              <a:gd name="connsiteX1" fmla="*/ 271463 w 361950"/>
              <a:gd name="connsiteY1" fmla="*/ 0 h 309563"/>
              <a:gd name="connsiteX2" fmla="*/ 361950 w 361950"/>
              <a:gd name="connsiteY2" fmla="*/ 166688 h 309563"/>
              <a:gd name="connsiteX3" fmla="*/ 319088 w 361950"/>
              <a:gd name="connsiteY3" fmla="*/ 185738 h 309563"/>
              <a:gd name="connsiteX4" fmla="*/ 338138 w 361950"/>
              <a:gd name="connsiteY4" fmla="*/ 223838 h 309563"/>
              <a:gd name="connsiteX5" fmla="*/ 171450 w 361950"/>
              <a:gd name="connsiteY5" fmla="*/ 309563 h 309563"/>
              <a:gd name="connsiteX6" fmla="*/ 157163 w 361950"/>
              <a:gd name="connsiteY6" fmla="*/ 276225 h 309563"/>
              <a:gd name="connsiteX7" fmla="*/ 104775 w 361950"/>
              <a:gd name="connsiteY7" fmla="*/ 295275 h 309563"/>
              <a:gd name="connsiteX8" fmla="*/ 0 w 361950"/>
              <a:gd name="connsiteY8" fmla="*/ 114300 h 30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950" h="309563">
                <a:moveTo>
                  <a:pt x="0" y="114300"/>
                </a:moveTo>
                <a:lnTo>
                  <a:pt x="271463" y="0"/>
                </a:lnTo>
                <a:lnTo>
                  <a:pt x="361950" y="166688"/>
                </a:lnTo>
                <a:lnTo>
                  <a:pt x="319088" y="185738"/>
                </a:lnTo>
                <a:lnTo>
                  <a:pt x="338138" y="223838"/>
                </a:lnTo>
                <a:lnTo>
                  <a:pt x="171450" y="309563"/>
                </a:lnTo>
                <a:lnTo>
                  <a:pt x="157163" y="276225"/>
                </a:lnTo>
                <a:lnTo>
                  <a:pt x="104775" y="295275"/>
                </a:lnTo>
                <a:lnTo>
                  <a:pt x="0" y="1143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300" dirty="0">
                <a:solidFill>
                  <a:schemeClr val="tx1"/>
                </a:solidFill>
              </a:rPr>
              <a:t>Preferred Alternative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Potential Relocations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" y="1228898"/>
            <a:ext cx="9148763" cy="563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22</a:t>
            </a:r>
            <a:endParaRPr lang="en-US" altLang="en-US" dirty="0"/>
          </a:p>
        </p:txBody>
      </p:sp>
      <p:sp>
        <p:nvSpPr>
          <p:cNvPr id="12" name="Line Callout 2 (No Border) 11"/>
          <p:cNvSpPr/>
          <p:nvPr/>
        </p:nvSpPr>
        <p:spPr>
          <a:xfrm>
            <a:off x="3962400" y="4414751"/>
            <a:ext cx="2667000" cy="685800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-21501"/>
              <a:gd name="adj6" fmla="val -32444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POTENTIAL RELOCATION - </a:t>
            </a:r>
          </a:p>
          <a:p>
            <a:r>
              <a:rPr lang="en-US" sz="1400" dirty="0">
                <a:solidFill>
                  <a:schemeClr val="tx1"/>
                </a:solidFill>
              </a:rPr>
              <a:t>DANIEL A. SMITH &amp; JENNETTE SMITH</a:t>
            </a:r>
          </a:p>
        </p:txBody>
      </p:sp>
      <p:sp>
        <p:nvSpPr>
          <p:cNvPr id="10" name="Line Callout 2 (No Border) 9"/>
          <p:cNvSpPr/>
          <p:nvPr/>
        </p:nvSpPr>
        <p:spPr>
          <a:xfrm>
            <a:off x="5943600" y="1643149"/>
            <a:ext cx="2667000" cy="685800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178499"/>
              <a:gd name="adj6" fmla="val -28081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MT. HOREB CEMETARY WALL WILL </a:t>
            </a:r>
            <a:r>
              <a:rPr lang="en-US" sz="1400" u="sng" dirty="0">
                <a:solidFill>
                  <a:schemeClr val="tx1"/>
                </a:solidFill>
              </a:rPr>
              <a:t>NOT</a:t>
            </a:r>
            <a:r>
              <a:rPr lang="en-US" sz="1400" dirty="0">
                <a:solidFill>
                  <a:schemeClr val="tx1"/>
                </a:solidFill>
              </a:rPr>
              <a:t> BE IMPACTED</a:t>
            </a:r>
          </a:p>
        </p:txBody>
      </p:sp>
      <p:sp>
        <p:nvSpPr>
          <p:cNvPr id="3" name="Freeform 2"/>
          <p:cNvSpPr/>
          <p:nvPr/>
        </p:nvSpPr>
        <p:spPr>
          <a:xfrm>
            <a:off x="2751589" y="4219662"/>
            <a:ext cx="377505" cy="486562"/>
          </a:xfrm>
          <a:custGeom>
            <a:avLst/>
            <a:gdLst>
              <a:gd name="connsiteX0" fmla="*/ 8389 w 377505"/>
              <a:gd name="connsiteY0" fmla="*/ 0 h 486562"/>
              <a:gd name="connsiteX1" fmla="*/ 377505 w 377505"/>
              <a:gd name="connsiteY1" fmla="*/ 0 h 486562"/>
              <a:gd name="connsiteX2" fmla="*/ 377505 w 377505"/>
              <a:gd name="connsiteY2" fmla="*/ 394283 h 486562"/>
              <a:gd name="connsiteX3" fmla="*/ 234892 w 377505"/>
              <a:gd name="connsiteY3" fmla="*/ 394283 h 486562"/>
              <a:gd name="connsiteX4" fmla="*/ 234892 w 377505"/>
              <a:gd name="connsiteY4" fmla="*/ 486562 h 486562"/>
              <a:gd name="connsiteX5" fmla="*/ 25167 w 377505"/>
              <a:gd name="connsiteY5" fmla="*/ 478173 h 486562"/>
              <a:gd name="connsiteX6" fmla="*/ 33556 w 377505"/>
              <a:gd name="connsiteY6" fmla="*/ 394283 h 486562"/>
              <a:gd name="connsiteX7" fmla="*/ 0 w 377505"/>
              <a:gd name="connsiteY7" fmla="*/ 385894 h 486562"/>
              <a:gd name="connsiteX8" fmla="*/ 8389 w 377505"/>
              <a:gd name="connsiteY8" fmla="*/ 0 h 48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505" h="486562">
                <a:moveTo>
                  <a:pt x="8389" y="0"/>
                </a:moveTo>
                <a:lnTo>
                  <a:pt x="377505" y="0"/>
                </a:lnTo>
                <a:lnTo>
                  <a:pt x="377505" y="394283"/>
                </a:lnTo>
                <a:lnTo>
                  <a:pt x="234892" y="394283"/>
                </a:lnTo>
                <a:lnTo>
                  <a:pt x="234892" y="486562"/>
                </a:lnTo>
                <a:lnTo>
                  <a:pt x="25167" y="478173"/>
                </a:lnTo>
                <a:lnTo>
                  <a:pt x="33556" y="394283"/>
                </a:lnTo>
                <a:lnTo>
                  <a:pt x="0" y="385894"/>
                </a:lnTo>
                <a:lnTo>
                  <a:pt x="838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300" dirty="0">
                <a:solidFill>
                  <a:schemeClr val="tx1"/>
                </a:solidFill>
              </a:rPr>
              <a:t>Preferred Alternative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Control of Access Around Interchange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" y="1228898"/>
            <a:ext cx="9134503" cy="563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23</a:t>
            </a:r>
            <a:endParaRPr lang="en-US" altLang="en-US" dirty="0"/>
          </a:p>
        </p:txBody>
      </p:sp>
      <p:sp>
        <p:nvSpPr>
          <p:cNvPr id="10" name="Line Callout 2 (No Border) 9"/>
          <p:cNvSpPr/>
          <p:nvPr/>
        </p:nvSpPr>
        <p:spPr>
          <a:xfrm>
            <a:off x="6400800" y="5805659"/>
            <a:ext cx="2667000" cy="266700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-451036"/>
              <a:gd name="adj6" fmla="val 3982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CONTROL OF ACCESS (BLUE)</a:t>
            </a:r>
          </a:p>
        </p:txBody>
      </p:sp>
      <p:sp>
        <p:nvSpPr>
          <p:cNvPr id="11" name="Line Callout 2 (No Border) 10"/>
          <p:cNvSpPr/>
          <p:nvPr/>
        </p:nvSpPr>
        <p:spPr>
          <a:xfrm>
            <a:off x="228600" y="1676400"/>
            <a:ext cx="2563091" cy="304800"/>
          </a:xfrm>
          <a:prstGeom prst="callout2">
            <a:avLst>
              <a:gd name="adj1" fmla="val 18750"/>
              <a:gd name="adj2" fmla="val 101766"/>
              <a:gd name="adj3" fmla="val 18750"/>
              <a:gd name="adj4" fmla="val 109988"/>
              <a:gd name="adj5" fmla="val 721595"/>
              <a:gd name="adj6" fmla="val 92151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CONTROL OF ACCESS (BLUE)</a:t>
            </a:r>
          </a:p>
        </p:txBody>
      </p:sp>
      <p:sp>
        <p:nvSpPr>
          <p:cNvPr id="6" name="Freeform 5"/>
          <p:cNvSpPr/>
          <p:nvPr/>
        </p:nvSpPr>
        <p:spPr>
          <a:xfrm>
            <a:off x="1974457" y="1238081"/>
            <a:ext cx="6514088" cy="5632057"/>
          </a:xfrm>
          <a:custGeom>
            <a:avLst/>
            <a:gdLst>
              <a:gd name="connsiteX0" fmla="*/ 153748 w 6514088"/>
              <a:gd name="connsiteY0" fmla="*/ 2370967 h 5632057"/>
              <a:gd name="connsiteX1" fmla="*/ 0 w 6514088"/>
              <a:gd name="connsiteY1" fmla="*/ 2913133 h 5632057"/>
              <a:gd name="connsiteX2" fmla="*/ 469338 w 6514088"/>
              <a:gd name="connsiteY2" fmla="*/ 3074974 h 5632057"/>
              <a:gd name="connsiteX3" fmla="*/ 1124793 w 6514088"/>
              <a:gd name="connsiteY3" fmla="*/ 3252999 h 5632057"/>
              <a:gd name="connsiteX4" fmla="*/ 1294725 w 6514088"/>
              <a:gd name="connsiteY4" fmla="*/ 3301551 h 5632057"/>
              <a:gd name="connsiteX5" fmla="*/ 3155893 w 6514088"/>
              <a:gd name="connsiteY5" fmla="*/ 5623965 h 5632057"/>
              <a:gd name="connsiteX6" fmla="*/ 4369699 w 6514088"/>
              <a:gd name="connsiteY6" fmla="*/ 5632057 h 5632057"/>
              <a:gd name="connsiteX7" fmla="*/ 4175490 w 6514088"/>
              <a:gd name="connsiteY7" fmla="*/ 5276007 h 5632057"/>
              <a:gd name="connsiteX8" fmla="*/ 3981281 w 6514088"/>
              <a:gd name="connsiteY8" fmla="*/ 3689969 h 5632057"/>
              <a:gd name="connsiteX9" fmla="*/ 4118846 w 6514088"/>
              <a:gd name="connsiteY9" fmla="*/ 3495760 h 5632057"/>
              <a:gd name="connsiteX10" fmla="*/ 4677196 w 6514088"/>
              <a:gd name="connsiteY10" fmla="*/ 3342011 h 5632057"/>
              <a:gd name="connsiteX11" fmla="*/ 6238959 w 6514088"/>
              <a:gd name="connsiteY11" fmla="*/ 3220631 h 5632057"/>
              <a:gd name="connsiteX12" fmla="*/ 6505996 w 6514088"/>
              <a:gd name="connsiteY12" fmla="*/ 3074974 h 5632057"/>
              <a:gd name="connsiteX13" fmla="*/ 6514088 w 6514088"/>
              <a:gd name="connsiteY13" fmla="*/ 2783661 h 5632057"/>
              <a:gd name="connsiteX14" fmla="*/ 5543044 w 6514088"/>
              <a:gd name="connsiteY14" fmla="*/ 2856489 h 5632057"/>
              <a:gd name="connsiteX15" fmla="*/ 5300283 w 6514088"/>
              <a:gd name="connsiteY15" fmla="*/ 2807937 h 5632057"/>
              <a:gd name="connsiteX16" fmla="*/ 4693380 w 6514088"/>
              <a:gd name="connsiteY16" fmla="*/ 2840305 h 5632057"/>
              <a:gd name="connsiteX17" fmla="*/ 3876085 w 6514088"/>
              <a:gd name="connsiteY17" fmla="*/ 2702740 h 5632057"/>
              <a:gd name="connsiteX18" fmla="*/ 2451886 w 6514088"/>
              <a:gd name="connsiteY18" fmla="*/ 873940 h 5632057"/>
              <a:gd name="connsiteX19" fmla="*/ 2338598 w 6514088"/>
              <a:gd name="connsiteY19" fmla="*/ 590719 h 5632057"/>
              <a:gd name="connsiteX20" fmla="*/ 2128205 w 6514088"/>
              <a:gd name="connsiteY20" fmla="*/ 8092 h 5632057"/>
              <a:gd name="connsiteX21" fmla="*/ 1262357 w 6514088"/>
              <a:gd name="connsiteY21" fmla="*/ 0 h 5632057"/>
              <a:gd name="connsiteX22" fmla="*/ 1432290 w 6514088"/>
              <a:gd name="connsiteY22" fmla="*/ 558351 h 5632057"/>
              <a:gd name="connsiteX23" fmla="*/ 1488934 w 6514088"/>
              <a:gd name="connsiteY23" fmla="*/ 898216 h 5632057"/>
              <a:gd name="connsiteX24" fmla="*/ 1545578 w 6514088"/>
              <a:gd name="connsiteY24" fmla="*/ 2500439 h 5632057"/>
              <a:gd name="connsiteX25" fmla="*/ 1221897 w 6514088"/>
              <a:gd name="connsiteY25" fmla="*/ 2799845 h 5632057"/>
              <a:gd name="connsiteX26" fmla="*/ 153748 w 6514088"/>
              <a:gd name="connsiteY26" fmla="*/ 2370967 h 5632057"/>
              <a:gd name="connsiteX0" fmla="*/ 153748 w 6514088"/>
              <a:gd name="connsiteY0" fmla="*/ 2370967 h 5632057"/>
              <a:gd name="connsiteX1" fmla="*/ 0 w 6514088"/>
              <a:gd name="connsiteY1" fmla="*/ 2913133 h 5632057"/>
              <a:gd name="connsiteX2" fmla="*/ 469338 w 6514088"/>
              <a:gd name="connsiteY2" fmla="*/ 3074974 h 5632057"/>
              <a:gd name="connsiteX3" fmla="*/ 1124793 w 6514088"/>
              <a:gd name="connsiteY3" fmla="*/ 3252999 h 5632057"/>
              <a:gd name="connsiteX4" fmla="*/ 1294725 w 6514088"/>
              <a:gd name="connsiteY4" fmla="*/ 3301551 h 5632057"/>
              <a:gd name="connsiteX5" fmla="*/ 3155893 w 6514088"/>
              <a:gd name="connsiteY5" fmla="*/ 5623965 h 5632057"/>
              <a:gd name="connsiteX6" fmla="*/ 4369699 w 6514088"/>
              <a:gd name="connsiteY6" fmla="*/ 5632057 h 5632057"/>
              <a:gd name="connsiteX7" fmla="*/ 4175490 w 6514088"/>
              <a:gd name="connsiteY7" fmla="*/ 5276007 h 5632057"/>
              <a:gd name="connsiteX8" fmla="*/ 3981281 w 6514088"/>
              <a:gd name="connsiteY8" fmla="*/ 3689969 h 5632057"/>
              <a:gd name="connsiteX9" fmla="*/ 4118846 w 6514088"/>
              <a:gd name="connsiteY9" fmla="*/ 3495760 h 5632057"/>
              <a:gd name="connsiteX10" fmla="*/ 4677196 w 6514088"/>
              <a:gd name="connsiteY10" fmla="*/ 3342011 h 5632057"/>
              <a:gd name="connsiteX11" fmla="*/ 6238959 w 6514088"/>
              <a:gd name="connsiteY11" fmla="*/ 3220631 h 5632057"/>
              <a:gd name="connsiteX12" fmla="*/ 6505996 w 6514088"/>
              <a:gd name="connsiteY12" fmla="*/ 3074974 h 5632057"/>
              <a:gd name="connsiteX13" fmla="*/ 6514088 w 6514088"/>
              <a:gd name="connsiteY13" fmla="*/ 2783661 h 5632057"/>
              <a:gd name="connsiteX14" fmla="*/ 5543044 w 6514088"/>
              <a:gd name="connsiteY14" fmla="*/ 2856489 h 5632057"/>
              <a:gd name="connsiteX15" fmla="*/ 5300283 w 6514088"/>
              <a:gd name="connsiteY15" fmla="*/ 2807937 h 5632057"/>
              <a:gd name="connsiteX16" fmla="*/ 4693380 w 6514088"/>
              <a:gd name="connsiteY16" fmla="*/ 2840305 h 5632057"/>
              <a:gd name="connsiteX17" fmla="*/ 3876085 w 6514088"/>
              <a:gd name="connsiteY17" fmla="*/ 2702740 h 5632057"/>
              <a:gd name="connsiteX18" fmla="*/ 2451886 w 6514088"/>
              <a:gd name="connsiteY18" fmla="*/ 873940 h 5632057"/>
              <a:gd name="connsiteX19" fmla="*/ 2338598 w 6514088"/>
              <a:gd name="connsiteY19" fmla="*/ 590719 h 5632057"/>
              <a:gd name="connsiteX20" fmla="*/ 2128205 w 6514088"/>
              <a:gd name="connsiteY20" fmla="*/ 8092 h 5632057"/>
              <a:gd name="connsiteX21" fmla="*/ 1262357 w 6514088"/>
              <a:gd name="connsiteY21" fmla="*/ 0 h 5632057"/>
              <a:gd name="connsiteX22" fmla="*/ 1432290 w 6514088"/>
              <a:gd name="connsiteY22" fmla="*/ 558351 h 5632057"/>
              <a:gd name="connsiteX23" fmla="*/ 1488934 w 6514088"/>
              <a:gd name="connsiteY23" fmla="*/ 898216 h 5632057"/>
              <a:gd name="connsiteX24" fmla="*/ 1545578 w 6514088"/>
              <a:gd name="connsiteY24" fmla="*/ 2500439 h 5632057"/>
              <a:gd name="connsiteX25" fmla="*/ 1221897 w 6514088"/>
              <a:gd name="connsiteY25" fmla="*/ 2743200 h 5632057"/>
              <a:gd name="connsiteX26" fmla="*/ 153748 w 6514088"/>
              <a:gd name="connsiteY26" fmla="*/ 2370967 h 5632057"/>
              <a:gd name="connsiteX0" fmla="*/ 153748 w 6514088"/>
              <a:gd name="connsiteY0" fmla="*/ 2370967 h 5632057"/>
              <a:gd name="connsiteX1" fmla="*/ 0 w 6514088"/>
              <a:gd name="connsiteY1" fmla="*/ 2913133 h 5632057"/>
              <a:gd name="connsiteX2" fmla="*/ 469338 w 6514088"/>
              <a:gd name="connsiteY2" fmla="*/ 3074974 h 5632057"/>
              <a:gd name="connsiteX3" fmla="*/ 1124793 w 6514088"/>
              <a:gd name="connsiteY3" fmla="*/ 3252999 h 5632057"/>
              <a:gd name="connsiteX4" fmla="*/ 1294725 w 6514088"/>
              <a:gd name="connsiteY4" fmla="*/ 3301551 h 5632057"/>
              <a:gd name="connsiteX5" fmla="*/ 3155893 w 6514088"/>
              <a:gd name="connsiteY5" fmla="*/ 5623965 h 5632057"/>
              <a:gd name="connsiteX6" fmla="*/ 4369699 w 6514088"/>
              <a:gd name="connsiteY6" fmla="*/ 5632057 h 5632057"/>
              <a:gd name="connsiteX7" fmla="*/ 4175490 w 6514088"/>
              <a:gd name="connsiteY7" fmla="*/ 5276007 h 5632057"/>
              <a:gd name="connsiteX8" fmla="*/ 3981281 w 6514088"/>
              <a:gd name="connsiteY8" fmla="*/ 3689969 h 5632057"/>
              <a:gd name="connsiteX9" fmla="*/ 4118846 w 6514088"/>
              <a:gd name="connsiteY9" fmla="*/ 3495760 h 5632057"/>
              <a:gd name="connsiteX10" fmla="*/ 4677196 w 6514088"/>
              <a:gd name="connsiteY10" fmla="*/ 3342011 h 5632057"/>
              <a:gd name="connsiteX11" fmla="*/ 6238959 w 6514088"/>
              <a:gd name="connsiteY11" fmla="*/ 3220631 h 5632057"/>
              <a:gd name="connsiteX12" fmla="*/ 6505996 w 6514088"/>
              <a:gd name="connsiteY12" fmla="*/ 3074974 h 5632057"/>
              <a:gd name="connsiteX13" fmla="*/ 6514088 w 6514088"/>
              <a:gd name="connsiteY13" fmla="*/ 2783661 h 5632057"/>
              <a:gd name="connsiteX14" fmla="*/ 5543044 w 6514088"/>
              <a:gd name="connsiteY14" fmla="*/ 2856489 h 5632057"/>
              <a:gd name="connsiteX15" fmla="*/ 5300283 w 6514088"/>
              <a:gd name="connsiteY15" fmla="*/ 2807937 h 5632057"/>
              <a:gd name="connsiteX16" fmla="*/ 4693380 w 6514088"/>
              <a:gd name="connsiteY16" fmla="*/ 2840305 h 5632057"/>
              <a:gd name="connsiteX17" fmla="*/ 3876085 w 6514088"/>
              <a:gd name="connsiteY17" fmla="*/ 2702740 h 5632057"/>
              <a:gd name="connsiteX18" fmla="*/ 2451886 w 6514088"/>
              <a:gd name="connsiteY18" fmla="*/ 873940 h 5632057"/>
              <a:gd name="connsiteX19" fmla="*/ 2338598 w 6514088"/>
              <a:gd name="connsiteY19" fmla="*/ 590719 h 5632057"/>
              <a:gd name="connsiteX20" fmla="*/ 2128205 w 6514088"/>
              <a:gd name="connsiteY20" fmla="*/ 8092 h 5632057"/>
              <a:gd name="connsiteX21" fmla="*/ 1262357 w 6514088"/>
              <a:gd name="connsiteY21" fmla="*/ 0 h 5632057"/>
              <a:gd name="connsiteX22" fmla="*/ 1432290 w 6514088"/>
              <a:gd name="connsiteY22" fmla="*/ 558351 h 5632057"/>
              <a:gd name="connsiteX23" fmla="*/ 1488934 w 6514088"/>
              <a:gd name="connsiteY23" fmla="*/ 898216 h 5632057"/>
              <a:gd name="connsiteX24" fmla="*/ 1545578 w 6514088"/>
              <a:gd name="connsiteY24" fmla="*/ 2500439 h 5632057"/>
              <a:gd name="connsiteX25" fmla="*/ 1221897 w 6514088"/>
              <a:gd name="connsiteY25" fmla="*/ 2694648 h 5632057"/>
              <a:gd name="connsiteX26" fmla="*/ 153748 w 6514088"/>
              <a:gd name="connsiteY26" fmla="*/ 2370967 h 563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14088" h="5632057">
                <a:moveTo>
                  <a:pt x="153748" y="2370967"/>
                </a:moveTo>
                <a:lnTo>
                  <a:pt x="0" y="2913133"/>
                </a:lnTo>
                <a:lnTo>
                  <a:pt x="469338" y="3074974"/>
                </a:lnTo>
                <a:lnTo>
                  <a:pt x="1124793" y="3252999"/>
                </a:lnTo>
                <a:lnTo>
                  <a:pt x="1294725" y="3301551"/>
                </a:lnTo>
                <a:lnTo>
                  <a:pt x="3155893" y="5623965"/>
                </a:lnTo>
                <a:lnTo>
                  <a:pt x="4369699" y="5632057"/>
                </a:lnTo>
                <a:lnTo>
                  <a:pt x="4175490" y="5276007"/>
                </a:lnTo>
                <a:lnTo>
                  <a:pt x="3981281" y="3689969"/>
                </a:lnTo>
                <a:lnTo>
                  <a:pt x="4118846" y="3495760"/>
                </a:lnTo>
                <a:lnTo>
                  <a:pt x="4677196" y="3342011"/>
                </a:lnTo>
                <a:lnTo>
                  <a:pt x="6238959" y="3220631"/>
                </a:lnTo>
                <a:lnTo>
                  <a:pt x="6505996" y="3074974"/>
                </a:lnTo>
                <a:lnTo>
                  <a:pt x="6514088" y="2783661"/>
                </a:lnTo>
                <a:lnTo>
                  <a:pt x="5543044" y="2856489"/>
                </a:lnTo>
                <a:lnTo>
                  <a:pt x="5300283" y="2807937"/>
                </a:lnTo>
                <a:lnTo>
                  <a:pt x="4693380" y="2840305"/>
                </a:lnTo>
                <a:lnTo>
                  <a:pt x="3876085" y="2702740"/>
                </a:lnTo>
                <a:lnTo>
                  <a:pt x="2451886" y="873940"/>
                </a:lnTo>
                <a:lnTo>
                  <a:pt x="2338598" y="590719"/>
                </a:lnTo>
                <a:lnTo>
                  <a:pt x="2128205" y="8092"/>
                </a:lnTo>
                <a:lnTo>
                  <a:pt x="1262357" y="0"/>
                </a:lnTo>
                <a:lnTo>
                  <a:pt x="1432290" y="558351"/>
                </a:lnTo>
                <a:lnTo>
                  <a:pt x="1488934" y="898216"/>
                </a:lnTo>
                <a:lnTo>
                  <a:pt x="1545578" y="2500439"/>
                </a:lnTo>
                <a:lnTo>
                  <a:pt x="1221897" y="2694648"/>
                </a:lnTo>
                <a:lnTo>
                  <a:pt x="153748" y="237096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300" dirty="0">
                <a:solidFill>
                  <a:schemeClr val="tx1"/>
                </a:solidFill>
              </a:rPr>
              <a:t>Preferred Alternative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Relocated Crooked Creek Road &amp; Frontage Roads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228898"/>
            <a:ext cx="9148763" cy="563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24</a:t>
            </a:r>
            <a:endParaRPr lang="en-US" altLang="en-US" dirty="0"/>
          </a:p>
        </p:txBody>
      </p:sp>
      <p:sp>
        <p:nvSpPr>
          <p:cNvPr id="10" name="Line Callout 2 (No Border) 9"/>
          <p:cNvSpPr/>
          <p:nvPr/>
        </p:nvSpPr>
        <p:spPr>
          <a:xfrm>
            <a:off x="838200" y="1360811"/>
            <a:ext cx="2057400" cy="266700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365146"/>
              <a:gd name="adj6" fmla="val -9784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NEW FRONTAGE ROAD</a:t>
            </a:r>
          </a:p>
        </p:txBody>
      </p:sp>
      <p:sp>
        <p:nvSpPr>
          <p:cNvPr id="11" name="Line Callout 2 (No Border) 10"/>
          <p:cNvSpPr/>
          <p:nvPr/>
        </p:nvSpPr>
        <p:spPr>
          <a:xfrm>
            <a:off x="6248400" y="1676400"/>
            <a:ext cx="2029691" cy="304800"/>
          </a:xfrm>
          <a:prstGeom prst="callout2">
            <a:avLst>
              <a:gd name="adj1" fmla="val 18750"/>
              <a:gd name="adj2" fmla="val 101766"/>
              <a:gd name="adj3" fmla="val 18750"/>
              <a:gd name="adj4" fmla="val 109988"/>
              <a:gd name="adj5" fmla="val 541064"/>
              <a:gd name="adj6" fmla="val 102118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NEW FRONTAGE ROAD</a:t>
            </a:r>
          </a:p>
        </p:txBody>
      </p:sp>
      <p:sp>
        <p:nvSpPr>
          <p:cNvPr id="13" name="Line Callout 2 (No Border) 12"/>
          <p:cNvSpPr/>
          <p:nvPr/>
        </p:nvSpPr>
        <p:spPr>
          <a:xfrm>
            <a:off x="2667000" y="6107544"/>
            <a:ext cx="2057400" cy="445656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-34321"/>
              <a:gd name="adj6" fmla="val -54228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NEW CROOKED CREEK ROAD</a:t>
            </a:r>
          </a:p>
        </p:txBody>
      </p:sp>
      <p:sp>
        <p:nvSpPr>
          <p:cNvPr id="2" name="Freeform 1"/>
          <p:cNvSpPr/>
          <p:nvPr/>
        </p:nvSpPr>
        <p:spPr>
          <a:xfrm>
            <a:off x="388418" y="2727016"/>
            <a:ext cx="1262357" cy="3560496"/>
          </a:xfrm>
          <a:custGeom>
            <a:avLst/>
            <a:gdLst>
              <a:gd name="connsiteX0" fmla="*/ 40460 w 1262357"/>
              <a:gd name="connsiteY0" fmla="*/ 0 h 3560496"/>
              <a:gd name="connsiteX1" fmla="*/ 8092 w 1262357"/>
              <a:gd name="connsiteY1" fmla="*/ 461246 h 3560496"/>
              <a:gd name="connsiteX2" fmla="*/ 0 w 1262357"/>
              <a:gd name="connsiteY2" fmla="*/ 671639 h 3560496"/>
              <a:gd name="connsiteX3" fmla="*/ 16184 w 1262357"/>
              <a:gd name="connsiteY3" fmla="*/ 1060057 h 3560496"/>
              <a:gd name="connsiteX4" fmla="*/ 80920 w 1262357"/>
              <a:gd name="connsiteY4" fmla="*/ 1537487 h 3560496"/>
              <a:gd name="connsiteX5" fmla="*/ 242761 w 1262357"/>
              <a:gd name="connsiteY5" fmla="*/ 2095837 h 3560496"/>
              <a:gd name="connsiteX6" fmla="*/ 412694 w 1262357"/>
              <a:gd name="connsiteY6" fmla="*/ 2532807 h 3560496"/>
              <a:gd name="connsiteX7" fmla="*/ 525982 w 1262357"/>
              <a:gd name="connsiteY7" fmla="*/ 2727016 h 3560496"/>
              <a:gd name="connsiteX8" fmla="*/ 493614 w 1262357"/>
              <a:gd name="connsiteY8" fmla="*/ 2791752 h 3560496"/>
              <a:gd name="connsiteX9" fmla="*/ 1051964 w 1262357"/>
              <a:gd name="connsiteY9" fmla="*/ 3560496 h 3560496"/>
              <a:gd name="connsiteX10" fmla="*/ 1262357 w 1262357"/>
              <a:gd name="connsiteY10" fmla="*/ 3382471 h 3560496"/>
              <a:gd name="connsiteX11" fmla="*/ 736375 w 1262357"/>
              <a:gd name="connsiteY11" fmla="*/ 2638003 h 3560496"/>
              <a:gd name="connsiteX12" fmla="*/ 704007 w 1262357"/>
              <a:gd name="connsiteY12" fmla="*/ 2662280 h 3560496"/>
              <a:gd name="connsiteX13" fmla="*/ 558350 w 1262357"/>
              <a:gd name="connsiteY13" fmla="*/ 2379058 h 3560496"/>
              <a:gd name="connsiteX14" fmla="*/ 428878 w 1262357"/>
              <a:gd name="connsiteY14" fmla="*/ 2071561 h 3560496"/>
              <a:gd name="connsiteX15" fmla="*/ 323681 w 1262357"/>
              <a:gd name="connsiteY15" fmla="*/ 1699327 h 3560496"/>
              <a:gd name="connsiteX16" fmla="*/ 242761 w 1262357"/>
              <a:gd name="connsiteY16" fmla="*/ 1343278 h 3560496"/>
              <a:gd name="connsiteX17" fmla="*/ 210393 w 1262357"/>
              <a:gd name="connsiteY17" fmla="*/ 979136 h 3560496"/>
              <a:gd name="connsiteX18" fmla="*/ 186117 w 1262357"/>
              <a:gd name="connsiteY18" fmla="*/ 558350 h 3560496"/>
              <a:gd name="connsiteX19" fmla="*/ 250853 w 1262357"/>
              <a:gd name="connsiteY19" fmla="*/ 153749 h 3560496"/>
              <a:gd name="connsiteX20" fmla="*/ 267037 w 1262357"/>
              <a:gd name="connsiteY20" fmla="*/ 48552 h 3560496"/>
              <a:gd name="connsiteX21" fmla="*/ 40460 w 1262357"/>
              <a:gd name="connsiteY21" fmla="*/ 0 h 3560496"/>
              <a:gd name="connsiteX0" fmla="*/ 40460 w 1262357"/>
              <a:gd name="connsiteY0" fmla="*/ 0 h 3560496"/>
              <a:gd name="connsiteX1" fmla="*/ 8092 w 1262357"/>
              <a:gd name="connsiteY1" fmla="*/ 461246 h 3560496"/>
              <a:gd name="connsiteX2" fmla="*/ 0 w 1262357"/>
              <a:gd name="connsiteY2" fmla="*/ 671639 h 3560496"/>
              <a:gd name="connsiteX3" fmla="*/ 16184 w 1262357"/>
              <a:gd name="connsiteY3" fmla="*/ 1060057 h 3560496"/>
              <a:gd name="connsiteX4" fmla="*/ 80920 w 1262357"/>
              <a:gd name="connsiteY4" fmla="*/ 1537487 h 3560496"/>
              <a:gd name="connsiteX5" fmla="*/ 242761 w 1262357"/>
              <a:gd name="connsiteY5" fmla="*/ 2095837 h 3560496"/>
              <a:gd name="connsiteX6" fmla="*/ 412694 w 1262357"/>
              <a:gd name="connsiteY6" fmla="*/ 2532807 h 3560496"/>
              <a:gd name="connsiteX7" fmla="*/ 525982 w 1262357"/>
              <a:gd name="connsiteY7" fmla="*/ 2727016 h 3560496"/>
              <a:gd name="connsiteX8" fmla="*/ 485522 w 1262357"/>
              <a:gd name="connsiteY8" fmla="*/ 2791752 h 3560496"/>
              <a:gd name="connsiteX9" fmla="*/ 1051964 w 1262357"/>
              <a:gd name="connsiteY9" fmla="*/ 3560496 h 3560496"/>
              <a:gd name="connsiteX10" fmla="*/ 1262357 w 1262357"/>
              <a:gd name="connsiteY10" fmla="*/ 3382471 h 3560496"/>
              <a:gd name="connsiteX11" fmla="*/ 736375 w 1262357"/>
              <a:gd name="connsiteY11" fmla="*/ 2638003 h 3560496"/>
              <a:gd name="connsiteX12" fmla="*/ 704007 w 1262357"/>
              <a:gd name="connsiteY12" fmla="*/ 2662280 h 3560496"/>
              <a:gd name="connsiteX13" fmla="*/ 558350 w 1262357"/>
              <a:gd name="connsiteY13" fmla="*/ 2379058 h 3560496"/>
              <a:gd name="connsiteX14" fmla="*/ 428878 w 1262357"/>
              <a:gd name="connsiteY14" fmla="*/ 2071561 h 3560496"/>
              <a:gd name="connsiteX15" fmla="*/ 323681 w 1262357"/>
              <a:gd name="connsiteY15" fmla="*/ 1699327 h 3560496"/>
              <a:gd name="connsiteX16" fmla="*/ 242761 w 1262357"/>
              <a:gd name="connsiteY16" fmla="*/ 1343278 h 3560496"/>
              <a:gd name="connsiteX17" fmla="*/ 210393 w 1262357"/>
              <a:gd name="connsiteY17" fmla="*/ 979136 h 3560496"/>
              <a:gd name="connsiteX18" fmla="*/ 186117 w 1262357"/>
              <a:gd name="connsiteY18" fmla="*/ 558350 h 3560496"/>
              <a:gd name="connsiteX19" fmla="*/ 250853 w 1262357"/>
              <a:gd name="connsiteY19" fmla="*/ 153749 h 3560496"/>
              <a:gd name="connsiteX20" fmla="*/ 267037 w 1262357"/>
              <a:gd name="connsiteY20" fmla="*/ 48552 h 3560496"/>
              <a:gd name="connsiteX21" fmla="*/ 40460 w 1262357"/>
              <a:gd name="connsiteY21" fmla="*/ 0 h 3560496"/>
              <a:gd name="connsiteX0" fmla="*/ 40460 w 1262357"/>
              <a:gd name="connsiteY0" fmla="*/ 0 h 3560496"/>
              <a:gd name="connsiteX1" fmla="*/ 8092 w 1262357"/>
              <a:gd name="connsiteY1" fmla="*/ 461246 h 3560496"/>
              <a:gd name="connsiteX2" fmla="*/ 0 w 1262357"/>
              <a:gd name="connsiteY2" fmla="*/ 671639 h 3560496"/>
              <a:gd name="connsiteX3" fmla="*/ 16184 w 1262357"/>
              <a:gd name="connsiteY3" fmla="*/ 1060057 h 3560496"/>
              <a:gd name="connsiteX4" fmla="*/ 80920 w 1262357"/>
              <a:gd name="connsiteY4" fmla="*/ 1537487 h 3560496"/>
              <a:gd name="connsiteX5" fmla="*/ 242761 w 1262357"/>
              <a:gd name="connsiteY5" fmla="*/ 2095837 h 3560496"/>
              <a:gd name="connsiteX6" fmla="*/ 412694 w 1262357"/>
              <a:gd name="connsiteY6" fmla="*/ 2532807 h 3560496"/>
              <a:gd name="connsiteX7" fmla="*/ 525982 w 1262357"/>
              <a:gd name="connsiteY7" fmla="*/ 2727016 h 3560496"/>
              <a:gd name="connsiteX8" fmla="*/ 485522 w 1262357"/>
              <a:gd name="connsiteY8" fmla="*/ 2791752 h 3560496"/>
              <a:gd name="connsiteX9" fmla="*/ 1051964 w 1262357"/>
              <a:gd name="connsiteY9" fmla="*/ 3560496 h 3560496"/>
              <a:gd name="connsiteX10" fmla="*/ 1262357 w 1262357"/>
              <a:gd name="connsiteY10" fmla="*/ 3382471 h 3560496"/>
              <a:gd name="connsiteX11" fmla="*/ 736375 w 1262357"/>
              <a:gd name="connsiteY11" fmla="*/ 2638003 h 3560496"/>
              <a:gd name="connsiteX12" fmla="*/ 704007 w 1262357"/>
              <a:gd name="connsiteY12" fmla="*/ 2662280 h 3560496"/>
              <a:gd name="connsiteX13" fmla="*/ 558350 w 1262357"/>
              <a:gd name="connsiteY13" fmla="*/ 2379058 h 3560496"/>
              <a:gd name="connsiteX14" fmla="*/ 428878 w 1262357"/>
              <a:gd name="connsiteY14" fmla="*/ 2071561 h 3560496"/>
              <a:gd name="connsiteX15" fmla="*/ 323681 w 1262357"/>
              <a:gd name="connsiteY15" fmla="*/ 1699327 h 3560496"/>
              <a:gd name="connsiteX16" fmla="*/ 242761 w 1262357"/>
              <a:gd name="connsiteY16" fmla="*/ 1343278 h 3560496"/>
              <a:gd name="connsiteX17" fmla="*/ 210393 w 1262357"/>
              <a:gd name="connsiteY17" fmla="*/ 979136 h 3560496"/>
              <a:gd name="connsiteX18" fmla="*/ 186117 w 1262357"/>
              <a:gd name="connsiteY18" fmla="*/ 558350 h 3560496"/>
              <a:gd name="connsiteX19" fmla="*/ 250853 w 1262357"/>
              <a:gd name="connsiteY19" fmla="*/ 153749 h 3560496"/>
              <a:gd name="connsiteX20" fmla="*/ 267037 w 1262357"/>
              <a:gd name="connsiteY20" fmla="*/ 48552 h 3560496"/>
              <a:gd name="connsiteX21" fmla="*/ 40460 w 1262357"/>
              <a:gd name="connsiteY21" fmla="*/ 0 h 356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62357" h="3560496">
                <a:moveTo>
                  <a:pt x="40460" y="0"/>
                </a:moveTo>
                <a:lnTo>
                  <a:pt x="8092" y="461246"/>
                </a:lnTo>
                <a:lnTo>
                  <a:pt x="0" y="671639"/>
                </a:lnTo>
                <a:lnTo>
                  <a:pt x="16184" y="1060057"/>
                </a:lnTo>
                <a:lnTo>
                  <a:pt x="80920" y="1537487"/>
                </a:lnTo>
                <a:lnTo>
                  <a:pt x="242761" y="2095837"/>
                </a:lnTo>
                <a:lnTo>
                  <a:pt x="412694" y="2532807"/>
                </a:lnTo>
                <a:lnTo>
                  <a:pt x="525982" y="2727016"/>
                </a:lnTo>
                <a:lnTo>
                  <a:pt x="485522" y="2791752"/>
                </a:lnTo>
                <a:cubicBezTo>
                  <a:pt x="714796" y="3177473"/>
                  <a:pt x="863150" y="3304248"/>
                  <a:pt x="1051964" y="3560496"/>
                </a:cubicBezTo>
                <a:lnTo>
                  <a:pt x="1262357" y="3382471"/>
                </a:lnTo>
                <a:lnTo>
                  <a:pt x="736375" y="2638003"/>
                </a:lnTo>
                <a:lnTo>
                  <a:pt x="704007" y="2662280"/>
                </a:lnTo>
                <a:lnTo>
                  <a:pt x="558350" y="2379058"/>
                </a:lnTo>
                <a:lnTo>
                  <a:pt x="428878" y="2071561"/>
                </a:lnTo>
                <a:lnTo>
                  <a:pt x="323681" y="1699327"/>
                </a:lnTo>
                <a:lnTo>
                  <a:pt x="242761" y="1343278"/>
                </a:lnTo>
                <a:lnTo>
                  <a:pt x="210393" y="979136"/>
                </a:lnTo>
                <a:lnTo>
                  <a:pt x="186117" y="558350"/>
                </a:lnTo>
                <a:lnTo>
                  <a:pt x="250853" y="153749"/>
                </a:lnTo>
                <a:lnTo>
                  <a:pt x="267037" y="48552"/>
                </a:lnTo>
                <a:lnTo>
                  <a:pt x="4046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36970" y="1747880"/>
            <a:ext cx="2905041" cy="809203"/>
          </a:xfrm>
          <a:custGeom>
            <a:avLst/>
            <a:gdLst>
              <a:gd name="connsiteX0" fmla="*/ 0 w 2864581"/>
              <a:gd name="connsiteY0" fmla="*/ 687823 h 809203"/>
              <a:gd name="connsiteX1" fmla="*/ 121381 w 2864581"/>
              <a:gd name="connsiteY1" fmla="*/ 404601 h 809203"/>
              <a:gd name="connsiteX2" fmla="*/ 250853 w 2864581"/>
              <a:gd name="connsiteY2" fmla="*/ 210393 h 809203"/>
              <a:gd name="connsiteX3" fmla="*/ 477430 w 2864581"/>
              <a:gd name="connsiteY3" fmla="*/ 56644 h 809203"/>
              <a:gd name="connsiteX4" fmla="*/ 687823 w 2864581"/>
              <a:gd name="connsiteY4" fmla="*/ 0 h 809203"/>
              <a:gd name="connsiteX5" fmla="*/ 995320 w 2864581"/>
              <a:gd name="connsiteY5" fmla="*/ 24276 h 809203"/>
              <a:gd name="connsiteX6" fmla="*/ 2646096 w 2864581"/>
              <a:gd name="connsiteY6" fmla="*/ 275129 h 809203"/>
              <a:gd name="connsiteX7" fmla="*/ 2856489 w 2864581"/>
              <a:gd name="connsiteY7" fmla="*/ 275129 h 809203"/>
              <a:gd name="connsiteX8" fmla="*/ 2864581 w 2864581"/>
              <a:gd name="connsiteY8" fmla="*/ 477430 h 809203"/>
              <a:gd name="connsiteX9" fmla="*/ 1416106 w 2864581"/>
              <a:gd name="connsiteY9" fmla="*/ 331773 h 809203"/>
              <a:gd name="connsiteX10" fmla="*/ 873940 w 2864581"/>
              <a:gd name="connsiteY10" fmla="*/ 226577 h 809203"/>
              <a:gd name="connsiteX11" fmla="*/ 639271 w 2864581"/>
              <a:gd name="connsiteY11" fmla="*/ 242761 h 809203"/>
              <a:gd name="connsiteX12" fmla="*/ 436970 w 2864581"/>
              <a:gd name="connsiteY12" fmla="*/ 331773 h 809203"/>
              <a:gd name="connsiteX13" fmla="*/ 323682 w 2864581"/>
              <a:gd name="connsiteY13" fmla="*/ 477430 h 809203"/>
              <a:gd name="connsiteX14" fmla="*/ 275129 w 2864581"/>
              <a:gd name="connsiteY14" fmla="*/ 655455 h 809203"/>
              <a:gd name="connsiteX15" fmla="*/ 258945 w 2864581"/>
              <a:gd name="connsiteY15" fmla="*/ 809203 h 809203"/>
              <a:gd name="connsiteX16" fmla="*/ 0 w 2864581"/>
              <a:gd name="connsiteY16" fmla="*/ 687823 h 809203"/>
              <a:gd name="connsiteX0" fmla="*/ 0 w 2905041"/>
              <a:gd name="connsiteY0" fmla="*/ 728283 h 809203"/>
              <a:gd name="connsiteX1" fmla="*/ 161841 w 2905041"/>
              <a:gd name="connsiteY1" fmla="*/ 404601 h 809203"/>
              <a:gd name="connsiteX2" fmla="*/ 291313 w 2905041"/>
              <a:gd name="connsiteY2" fmla="*/ 210393 h 809203"/>
              <a:gd name="connsiteX3" fmla="*/ 517890 w 2905041"/>
              <a:gd name="connsiteY3" fmla="*/ 56644 h 809203"/>
              <a:gd name="connsiteX4" fmla="*/ 728283 w 2905041"/>
              <a:gd name="connsiteY4" fmla="*/ 0 h 809203"/>
              <a:gd name="connsiteX5" fmla="*/ 1035780 w 2905041"/>
              <a:gd name="connsiteY5" fmla="*/ 24276 h 809203"/>
              <a:gd name="connsiteX6" fmla="*/ 2686556 w 2905041"/>
              <a:gd name="connsiteY6" fmla="*/ 275129 h 809203"/>
              <a:gd name="connsiteX7" fmla="*/ 2896949 w 2905041"/>
              <a:gd name="connsiteY7" fmla="*/ 275129 h 809203"/>
              <a:gd name="connsiteX8" fmla="*/ 2905041 w 2905041"/>
              <a:gd name="connsiteY8" fmla="*/ 477430 h 809203"/>
              <a:gd name="connsiteX9" fmla="*/ 1456566 w 2905041"/>
              <a:gd name="connsiteY9" fmla="*/ 331773 h 809203"/>
              <a:gd name="connsiteX10" fmla="*/ 914400 w 2905041"/>
              <a:gd name="connsiteY10" fmla="*/ 226577 h 809203"/>
              <a:gd name="connsiteX11" fmla="*/ 679731 w 2905041"/>
              <a:gd name="connsiteY11" fmla="*/ 242761 h 809203"/>
              <a:gd name="connsiteX12" fmla="*/ 477430 w 2905041"/>
              <a:gd name="connsiteY12" fmla="*/ 331773 h 809203"/>
              <a:gd name="connsiteX13" fmla="*/ 364142 w 2905041"/>
              <a:gd name="connsiteY13" fmla="*/ 477430 h 809203"/>
              <a:gd name="connsiteX14" fmla="*/ 315589 w 2905041"/>
              <a:gd name="connsiteY14" fmla="*/ 655455 h 809203"/>
              <a:gd name="connsiteX15" fmla="*/ 299405 w 2905041"/>
              <a:gd name="connsiteY15" fmla="*/ 809203 h 809203"/>
              <a:gd name="connsiteX16" fmla="*/ 0 w 2905041"/>
              <a:gd name="connsiteY16" fmla="*/ 728283 h 80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05041" h="809203">
                <a:moveTo>
                  <a:pt x="0" y="728283"/>
                </a:moveTo>
                <a:lnTo>
                  <a:pt x="161841" y="404601"/>
                </a:lnTo>
                <a:lnTo>
                  <a:pt x="291313" y="210393"/>
                </a:lnTo>
                <a:lnTo>
                  <a:pt x="517890" y="56644"/>
                </a:lnTo>
                <a:lnTo>
                  <a:pt x="728283" y="0"/>
                </a:lnTo>
                <a:lnTo>
                  <a:pt x="1035780" y="24276"/>
                </a:lnTo>
                <a:lnTo>
                  <a:pt x="2686556" y="275129"/>
                </a:lnTo>
                <a:lnTo>
                  <a:pt x="2896949" y="275129"/>
                </a:lnTo>
                <a:lnTo>
                  <a:pt x="2905041" y="477430"/>
                </a:lnTo>
                <a:lnTo>
                  <a:pt x="1456566" y="331773"/>
                </a:lnTo>
                <a:lnTo>
                  <a:pt x="914400" y="226577"/>
                </a:lnTo>
                <a:lnTo>
                  <a:pt x="679731" y="242761"/>
                </a:lnTo>
                <a:lnTo>
                  <a:pt x="477430" y="331773"/>
                </a:lnTo>
                <a:lnTo>
                  <a:pt x="364142" y="477430"/>
                </a:lnTo>
                <a:lnTo>
                  <a:pt x="315589" y="655455"/>
                </a:lnTo>
                <a:lnTo>
                  <a:pt x="299405" y="809203"/>
                </a:lnTo>
                <a:lnTo>
                  <a:pt x="0" y="72828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7517501" y="3252998"/>
            <a:ext cx="1205713" cy="145657"/>
          </a:xfrm>
          <a:custGeom>
            <a:avLst/>
            <a:gdLst>
              <a:gd name="connsiteX0" fmla="*/ 1205713 w 1205713"/>
              <a:gd name="connsiteY0" fmla="*/ 137565 h 145657"/>
              <a:gd name="connsiteX1" fmla="*/ 1205713 w 1205713"/>
              <a:gd name="connsiteY1" fmla="*/ 16184 h 145657"/>
              <a:gd name="connsiteX2" fmla="*/ 1019596 w 1205713"/>
              <a:gd name="connsiteY2" fmla="*/ 0 h 145657"/>
              <a:gd name="connsiteX3" fmla="*/ 0 w 1205713"/>
              <a:gd name="connsiteY3" fmla="*/ 56644 h 145657"/>
              <a:gd name="connsiteX4" fmla="*/ 0 w 1205713"/>
              <a:gd name="connsiteY4" fmla="*/ 113289 h 145657"/>
              <a:gd name="connsiteX5" fmla="*/ 1100517 w 1205713"/>
              <a:gd name="connsiteY5" fmla="*/ 64737 h 145657"/>
              <a:gd name="connsiteX6" fmla="*/ 1108609 w 1205713"/>
              <a:gd name="connsiteY6" fmla="*/ 145657 h 145657"/>
              <a:gd name="connsiteX7" fmla="*/ 1205713 w 1205713"/>
              <a:gd name="connsiteY7" fmla="*/ 137565 h 14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5713" h="145657">
                <a:moveTo>
                  <a:pt x="1205713" y="137565"/>
                </a:moveTo>
                <a:lnTo>
                  <a:pt x="1205713" y="16184"/>
                </a:lnTo>
                <a:lnTo>
                  <a:pt x="1019596" y="0"/>
                </a:lnTo>
                <a:lnTo>
                  <a:pt x="0" y="56644"/>
                </a:lnTo>
                <a:lnTo>
                  <a:pt x="0" y="113289"/>
                </a:lnTo>
                <a:lnTo>
                  <a:pt x="1100517" y="64737"/>
                </a:lnTo>
                <a:lnTo>
                  <a:pt x="1108609" y="145657"/>
                </a:lnTo>
                <a:lnTo>
                  <a:pt x="1205713" y="13756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2 (No Border) 13"/>
          <p:cNvSpPr/>
          <p:nvPr/>
        </p:nvSpPr>
        <p:spPr>
          <a:xfrm>
            <a:off x="4495800" y="4655698"/>
            <a:ext cx="2057400" cy="445656"/>
          </a:xfrm>
          <a:prstGeom prst="callout2">
            <a:avLst>
              <a:gd name="adj1" fmla="val 18750"/>
              <a:gd name="adj2" fmla="val -1852"/>
              <a:gd name="adj3" fmla="val 19760"/>
              <a:gd name="adj4" fmla="val -9091"/>
              <a:gd name="adj5" fmla="val -97872"/>
              <a:gd name="adj6" fmla="val -35742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400" dirty="0">
                <a:solidFill>
                  <a:schemeClr val="tx1"/>
                </a:solidFill>
              </a:rPr>
              <a:t>THIS SECTION TO BE REMOVED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4379" y="4013650"/>
            <a:ext cx="501706" cy="793019"/>
          </a:xfrm>
          <a:custGeom>
            <a:avLst/>
            <a:gdLst>
              <a:gd name="connsiteX0" fmla="*/ 0 w 501706"/>
              <a:gd name="connsiteY0" fmla="*/ 695915 h 793019"/>
              <a:gd name="connsiteX1" fmla="*/ 178025 w 501706"/>
              <a:gd name="connsiteY1" fmla="*/ 461246 h 793019"/>
              <a:gd name="connsiteX2" fmla="*/ 404602 w 501706"/>
              <a:gd name="connsiteY2" fmla="*/ 0 h 793019"/>
              <a:gd name="connsiteX3" fmla="*/ 501706 w 501706"/>
              <a:gd name="connsiteY3" fmla="*/ 89012 h 793019"/>
              <a:gd name="connsiteX4" fmla="*/ 412694 w 501706"/>
              <a:gd name="connsiteY4" fmla="*/ 226577 h 793019"/>
              <a:gd name="connsiteX5" fmla="*/ 283221 w 501706"/>
              <a:gd name="connsiteY5" fmla="*/ 461246 h 793019"/>
              <a:gd name="connsiteX6" fmla="*/ 169933 w 501706"/>
              <a:gd name="connsiteY6" fmla="*/ 647362 h 793019"/>
              <a:gd name="connsiteX7" fmla="*/ 48552 w 501706"/>
              <a:gd name="connsiteY7" fmla="*/ 793019 h 793019"/>
              <a:gd name="connsiteX8" fmla="*/ 0 w 501706"/>
              <a:gd name="connsiteY8" fmla="*/ 695915 h 79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706" h="793019">
                <a:moveTo>
                  <a:pt x="0" y="695915"/>
                </a:moveTo>
                <a:lnTo>
                  <a:pt x="178025" y="461246"/>
                </a:lnTo>
                <a:lnTo>
                  <a:pt x="404602" y="0"/>
                </a:lnTo>
                <a:lnTo>
                  <a:pt x="501706" y="89012"/>
                </a:lnTo>
                <a:lnTo>
                  <a:pt x="412694" y="226577"/>
                </a:lnTo>
                <a:lnTo>
                  <a:pt x="283221" y="461246"/>
                </a:lnTo>
                <a:lnTo>
                  <a:pt x="169933" y="647362"/>
                </a:lnTo>
                <a:lnTo>
                  <a:pt x="48552" y="793019"/>
                </a:lnTo>
                <a:lnTo>
                  <a:pt x="0" y="69591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2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2" grpId="0" animBg="1"/>
      <p:bldP spid="3" grpId="0" animBg="1"/>
      <p:bldP spid="5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200" dirty="0">
                <a:solidFill>
                  <a:schemeClr val="tx1"/>
                </a:solidFill>
              </a:rPr>
              <a:t>Preferred Alternative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Summary of </a:t>
            </a:r>
            <a:r>
              <a:rPr lang="en-US" sz="2400" dirty="0" smtClean="0">
                <a:solidFill>
                  <a:schemeClr val="tx1"/>
                </a:solidFill>
              </a:rPr>
              <a:t>Probable </a:t>
            </a:r>
            <a:r>
              <a:rPr lang="en-US" sz="2400" dirty="0">
                <a:solidFill>
                  <a:schemeClr val="tx1"/>
                </a:solidFill>
              </a:rPr>
              <a:t>Effects on the Environment 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1219200"/>
            <a:ext cx="9144000" cy="5029200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Total R/W (acres) – 23.0</a:t>
            </a:r>
          </a:p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Potential Relocations – 2</a:t>
            </a:r>
          </a:p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Streams (linear feet) – 383</a:t>
            </a:r>
          </a:p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Wetlands (acres) – 0.14</a:t>
            </a:r>
          </a:p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Floodplains – No Impact</a:t>
            </a:r>
          </a:p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Threatened and Endangered Species – No Impact</a:t>
            </a:r>
          </a:p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Historical / Cultural – No Impact</a:t>
            </a:r>
          </a:p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Section 4(f) / 6(f) Resources – No Impact</a:t>
            </a:r>
          </a:p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Potential Hazardous Material Sites – 3</a:t>
            </a:r>
          </a:p>
          <a:p>
            <a:pPr marL="274638" lvl="1" indent="0" fontAlgn="auto"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  </a:t>
            </a: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25</a:t>
            </a:r>
            <a:endParaRPr lang="en-US" altLang="en-US" dirty="0"/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92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200" dirty="0">
                <a:solidFill>
                  <a:schemeClr val="tx1"/>
                </a:solidFill>
              </a:rPr>
              <a:t>Phase 1 &amp; Phase 2 Construction </a:t>
            </a:r>
            <a:r>
              <a:rPr lang="en-US" sz="3200" dirty="0" smtClean="0">
                <a:solidFill>
                  <a:schemeClr val="tx1"/>
                </a:solidFill>
              </a:rPr>
              <a:t>Areas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219200"/>
            <a:ext cx="9144000" cy="5638800"/>
          </a:xfrm>
          <a:prstGeom prst="rect">
            <a:avLst/>
          </a:prstGeom>
        </p:spPr>
      </p:pic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1219200"/>
            <a:ext cx="4800600" cy="2590800"/>
          </a:xfrm>
          <a:solidFill>
            <a:schemeClr val="bg1">
              <a:lumMod val="95000"/>
              <a:alpha val="6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The construction of this project is being separated into two phases </a:t>
            </a:r>
          </a:p>
          <a:p>
            <a:pPr marL="548958" lvl="1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Phase 1 – Interchange area</a:t>
            </a:r>
          </a:p>
          <a:p>
            <a:pPr marL="548958" lvl="1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Phase 2 – Mainline</a:t>
            </a:r>
          </a:p>
          <a:p>
            <a:pPr marL="548958" lvl="1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06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200" dirty="0">
                <a:solidFill>
                  <a:schemeClr val="tx1"/>
                </a:solidFill>
              </a:rPr>
              <a:t>Phase 1 – Interchange Area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Constructed First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219200"/>
            <a:ext cx="9144000" cy="5638800"/>
          </a:xfrm>
          <a:prstGeom prst="rect">
            <a:avLst/>
          </a:prstGeom>
        </p:spPr>
      </p:pic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2743201" y="1219200"/>
            <a:ext cx="3682538" cy="533400"/>
          </a:xfrm>
          <a:solidFill>
            <a:schemeClr val="bg1">
              <a:lumMod val="95000"/>
              <a:alpha val="60000"/>
            </a:schemeClr>
          </a:solidFill>
        </p:spPr>
        <p:txBody>
          <a:bodyPr>
            <a:noAutofit/>
          </a:bodyPr>
          <a:lstStyle/>
          <a:p>
            <a:pPr marL="0" indent="0" algn="ctr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Interchange Area</a:t>
            </a: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548958" lvl="1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27</a:t>
            </a:r>
            <a:endParaRPr lang="en-US" altLang="en-US" dirty="0"/>
          </a:p>
        </p:txBody>
      </p:sp>
      <p:sp>
        <p:nvSpPr>
          <p:cNvPr id="3" name="Freeform 2"/>
          <p:cNvSpPr/>
          <p:nvPr/>
        </p:nvSpPr>
        <p:spPr>
          <a:xfrm>
            <a:off x="6425738" y="1650076"/>
            <a:ext cx="2335877" cy="2348346"/>
          </a:xfrm>
          <a:custGeom>
            <a:avLst/>
            <a:gdLst>
              <a:gd name="connsiteX0" fmla="*/ 569422 w 2335877"/>
              <a:gd name="connsiteY0" fmla="*/ 8313 h 2348346"/>
              <a:gd name="connsiteX1" fmla="*/ 752302 w 2335877"/>
              <a:gd name="connsiteY1" fmla="*/ 187037 h 2348346"/>
              <a:gd name="connsiteX2" fmla="*/ 1288473 w 2335877"/>
              <a:gd name="connsiteY2" fmla="*/ 191193 h 2348346"/>
              <a:gd name="connsiteX3" fmla="*/ 1433946 w 2335877"/>
              <a:gd name="connsiteY3" fmla="*/ 419793 h 2348346"/>
              <a:gd name="connsiteX4" fmla="*/ 1903615 w 2335877"/>
              <a:gd name="connsiteY4" fmla="*/ 37408 h 2348346"/>
              <a:gd name="connsiteX5" fmla="*/ 2169622 w 2335877"/>
              <a:gd name="connsiteY5" fmla="*/ 0 h 2348346"/>
              <a:gd name="connsiteX6" fmla="*/ 2335877 w 2335877"/>
              <a:gd name="connsiteY6" fmla="*/ 99753 h 2348346"/>
              <a:gd name="connsiteX7" fmla="*/ 2294313 w 2335877"/>
              <a:gd name="connsiteY7" fmla="*/ 166255 h 2348346"/>
              <a:gd name="connsiteX8" fmla="*/ 2165466 w 2335877"/>
              <a:gd name="connsiteY8" fmla="*/ 95597 h 2348346"/>
              <a:gd name="connsiteX9" fmla="*/ 1978429 w 2335877"/>
              <a:gd name="connsiteY9" fmla="*/ 112222 h 2348346"/>
              <a:gd name="connsiteX10" fmla="*/ 1500447 w 2335877"/>
              <a:gd name="connsiteY10" fmla="*/ 498764 h 2348346"/>
              <a:gd name="connsiteX11" fmla="*/ 1837113 w 2335877"/>
              <a:gd name="connsiteY11" fmla="*/ 1034935 h 2348346"/>
              <a:gd name="connsiteX12" fmla="*/ 1945178 w 2335877"/>
              <a:gd name="connsiteY12" fmla="*/ 1088968 h 2348346"/>
              <a:gd name="connsiteX13" fmla="*/ 1878677 w 2335877"/>
              <a:gd name="connsiteY13" fmla="*/ 1238597 h 2348346"/>
              <a:gd name="connsiteX14" fmla="*/ 1591887 w 2335877"/>
              <a:gd name="connsiteY14" fmla="*/ 1109749 h 2348346"/>
              <a:gd name="connsiteX15" fmla="*/ 960120 w 2335877"/>
              <a:gd name="connsiteY15" fmla="*/ 939339 h 2348346"/>
              <a:gd name="connsiteX16" fmla="*/ 810491 w 2335877"/>
              <a:gd name="connsiteY16" fmla="*/ 1001684 h 2348346"/>
              <a:gd name="connsiteX17" fmla="*/ 344978 w 2335877"/>
              <a:gd name="connsiteY17" fmla="*/ 1105593 h 2348346"/>
              <a:gd name="connsiteX18" fmla="*/ 332509 w 2335877"/>
              <a:gd name="connsiteY18" fmla="*/ 1126375 h 2348346"/>
              <a:gd name="connsiteX19" fmla="*/ 407324 w 2335877"/>
              <a:gd name="connsiteY19" fmla="*/ 1226128 h 2348346"/>
              <a:gd name="connsiteX20" fmla="*/ 498764 w 2335877"/>
              <a:gd name="connsiteY20" fmla="*/ 1305099 h 2348346"/>
              <a:gd name="connsiteX21" fmla="*/ 606829 w 2335877"/>
              <a:gd name="connsiteY21" fmla="*/ 1363288 h 2348346"/>
              <a:gd name="connsiteX22" fmla="*/ 685800 w 2335877"/>
              <a:gd name="connsiteY22" fmla="*/ 1425633 h 2348346"/>
              <a:gd name="connsiteX23" fmla="*/ 748146 w 2335877"/>
              <a:gd name="connsiteY23" fmla="*/ 1508760 h 2348346"/>
              <a:gd name="connsiteX24" fmla="*/ 785553 w 2335877"/>
              <a:gd name="connsiteY24" fmla="*/ 1612669 h 2348346"/>
              <a:gd name="connsiteX25" fmla="*/ 839586 w 2335877"/>
              <a:gd name="connsiteY25" fmla="*/ 1729048 h 2348346"/>
              <a:gd name="connsiteX26" fmla="*/ 935182 w 2335877"/>
              <a:gd name="connsiteY26" fmla="*/ 1687484 h 2348346"/>
              <a:gd name="connsiteX27" fmla="*/ 939338 w 2335877"/>
              <a:gd name="connsiteY27" fmla="*/ 1600200 h 2348346"/>
              <a:gd name="connsiteX28" fmla="*/ 997527 w 2335877"/>
              <a:gd name="connsiteY28" fmla="*/ 1608513 h 2348346"/>
              <a:gd name="connsiteX29" fmla="*/ 926869 w 2335877"/>
              <a:gd name="connsiteY29" fmla="*/ 1978429 h 2348346"/>
              <a:gd name="connsiteX30" fmla="*/ 731520 w 2335877"/>
              <a:gd name="connsiteY30" fmla="*/ 2348346 h 2348346"/>
              <a:gd name="connsiteX31" fmla="*/ 669175 w 2335877"/>
              <a:gd name="connsiteY31" fmla="*/ 2319251 h 2348346"/>
              <a:gd name="connsiteX32" fmla="*/ 798022 w 2335877"/>
              <a:gd name="connsiteY32" fmla="*/ 2057400 h 2348346"/>
              <a:gd name="connsiteX33" fmla="*/ 806335 w 2335877"/>
              <a:gd name="connsiteY33" fmla="*/ 1924397 h 2348346"/>
              <a:gd name="connsiteX34" fmla="*/ 785553 w 2335877"/>
              <a:gd name="connsiteY34" fmla="*/ 1791393 h 2348346"/>
              <a:gd name="connsiteX35" fmla="*/ 681644 w 2335877"/>
              <a:gd name="connsiteY35" fmla="*/ 1533699 h 2348346"/>
              <a:gd name="connsiteX36" fmla="*/ 623455 w 2335877"/>
              <a:gd name="connsiteY36" fmla="*/ 1454728 h 2348346"/>
              <a:gd name="connsiteX37" fmla="*/ 565266 w 2335877"/>
              <a:gd name="connsiteY37" fmla="*/ 1429789 h 2348346"/>
              <a:gd name="connsiteX38" fmla="*/ 469669 w 2335877"/>
              <a:gd name="connsiteY38" fmla="*/ 1363288 h 2348346"/>
              <a:gd name="connsiteX39" fmla="*/ 369917 w 2335877"/>
              <a:gd name="connsiteY39" fmla="*/ 1305099 h 2348346"/>
              <a:gd name="connsiteX40" fmla="*/ 299258 w 2335877"/>
              <a:gd name="connsiteY40" fmla="*/ 1197033 h 2348346"/>
              <a:gd name="connsiteX41" fmla="*/ 274320 w 2335877"/>
              <a:gd name="connsiteY41" fmla="*/ 1143000 h 2348346"/>
              <a:gd name="connsiteX42" fmla="*/ 70658 w 2335877"/>
              <a:gd name="connsiteY42" fmla="*/ 1255222 h 2348346"/>
              <a:gd name="connsiteX43" fmla="*/ 0 w 2335877"/>
              <a:gd name="connsiteY43" fmla="*/ 1180408 h 2348346"/>
              <a:gd name="connsiteX44" fmla="*/ 187037 w 2335877"/>
              <a:gd name="connsiteY44" fmla="*/ 1059873 h 2348346"/>
              <a:gd name="connsiteX45" fmla="*/ 211975 w 2335877"/>
              <a:gd name="connsiteY45" fmla="*/ 1043248 h 2348346"/>
              <a:gd name="connsiteX46" fmla="*/ 195349 w 2335877"/>
              <a:gd name="connsiteY46" fmla="*/ 997528 h 2348346"/>
              <a:gd name="connsiteX47" fmla="*/ 191193 w 2335877"/>
              <a:gd name="connsiteY47" fmla="*/ 931026 h 2348346"/>
              <a:gd name="connsiteX48" fmla="*/ 207818 w 2335877"/>
              <a:gd name="connsiteY48" fmla="*/ 864524 h 2348346"/>
              <a:gd name="connsiteX49" fmla="*/ 249382 w 2335877"/>
              <a:gd name="connsiteY49" fmla="*/ 802179 h 2348346"/>
              <a:gd name="connsiteX50" fmla="*/ 307571 w 2335877"/>
              <a:gd name="connsiteY50" fmla="*/ 764771 h 2348346"/>
              <a:gd name="connsiteX51" fmla="*/ 710738 w 2335877"/>
              <a:gd name="connsiteY51" fmla="*/ 548640 h 2348346"/>
              <a:gd name="connsiteX52" fmla="*/ 606829 w 2335877"/>
              <a:gd name="connsiteY52" fmla="*/ 423949 h 2348346"/>
              <a:gd name="connsiteX53" fmla="*/ 515389 w 2335877"/>
              <a:gd name="connsiteY53" fmla="*/ 344979 h 2348346"/>
              <a:gd name="connsiteX54" fmla="*/ 407324 w 2335877"/>
              <a:gd name="connsiteY54" fmla="*/ 253539 h 2348346"/>
              <a:gd name="connsiteX55" fmla="*/ 569422 w 2335877"/>
              <a:gd name="connsiteY55" fmla="*/ 8313 h 2348346"/>
              <a:gd name="connsiteX0" fmla="*/ 569422 w 2335877"/>
              <a:gd name="connsiteY0" fmla="*/ 8313 h 2348346"/>
              <a:gd name="connsiteX1" fmla="*/ 752302 w 2335877"/>
              <a:gd name="connsiteY1" fmla="*/ 187037 h 2348346"/>
              <a:gd name="connsiteX2" fmla="*/ 1288473 w 2335877"/>
              <a:gd name="connsiteY2" fmla="*/ 191193 h 2348346"/>
              <a:gd name="connsiteX3" fmla="*/ 1433946 w 2335877"/>
              <a:gd name="connsiteY3" fmla="*/ 419793 h 2348346"/>
              <a:gd name="connsiteX4" fmla="*/ 1903615 w 2335877"/>
              <a:gd name="connsiteY4" fmla="*/ 37408 h 2348346"/>
              <a:gd name="connsiteX5" fmla="*/ 2169622 w 2335877"/>
              <a:gd name="connsiteY5" fmla="*/ 0 h 2348346"/>
              <a:gd name="connsiteX6" fmla="*/ 2335877 w 2335877"/>
              <a:gd name="connsiteY6" fmla="*/ 99753 h 2348346"/>
              <a:gd name="connsiteX7" fmla="*/ 2294313 w 2335877"/>
              <a:gd name="connsiteY7" fmla="*/ 166255 h 2348346"/>
              <a:gd name="connsiteX8" fmla="*/ 2165466 w 2335877"/>
              <a:gd name="connsiteY8" fmla="*/ 95597 h 2348346"/>
              <a:gd name="connsiteX9" fmla="*/ 1978429 w 2335877"/>
              <a:gd name="connsiteY9" fmla="*/ 112222 h 2348346"/>
              <a:gd name="connsiteX10" fmla="*/ 1500447 w 2335877"/>
              <a:gd name="connsiteY10" fmla="*/ 498764 h 2348346"/>
              <a:gd name="connsiteX11" fmla="*/ 1837113 w 2335877"/>
              <a:gd name="connsiteY11" fmla="*/ 1034935 h 2348346"/>
              <a:gd name="connsiteX12" fmla="*/ 1945178 w 2335877"/>
              <a:gd name="connsiteY12" fmla="*/ 1088968 h 2348346"/>
              <a:gd name="connsiteX13" fmla="*/ 1878677 w 2335877"/>
              <a:gd name="connsiteY13" fmla="*/ 1238597 h 2348346"/>
              <a:gd name="connsiteX14" fmla="*/ 1591887 w 2335877"/>
              <a:gd name="connsiteY14" fmla="*/ 1109749 h 2348346"/>
              <a:gd name="connsiteX15" fmla="*/ 960120 w 2335877"/>
              <a:gd name="connsiteY15" fmla="*/ 939339 h 2348346"/>
              <a:gd name="connsiteX16" fmla="*/ 810491 w 2335877"/>
              <a:gd name="connsiteY16" fmla="*/ 1001684 h 2348346"/>
              <a:gd name="connsiteX17" fmla="*/ 344978 w 2335877"/>
              <a:gd name="connsiteY17" fmla="*/ 1105593 h 2348346"/>
              <a:gd name="connsiteX18" fmla="*/ 332509 w 2335877"/>
              <a:gd name="connsiteY18" fmla="*/ 1126375 h 2348346"/>
              <a:gd name="connsiteX19" fmla="*/ 407324 w 2335877"/>
              <a:gd name="connsiteY19" fmla="*/ 1226128 h 2348346"/>
              <a:gd name="connsiteX20" fmla="*/ 498764 w 2335877"/>
              <a:gd name="connsiteY20" fmla="*/ 1305099 h 2348346"/>
              <a:gd name="connsiteX21" fmla="*/ 606829 w 2335877"/>
              <a:gd name="connsiteY21" fmla="*/ 1363288 h 2348346"/>
              <a:gd name="connsiteX22" fmla="*/ 685800 w 2335877"/>
              <a:gd name="connsiteY22" fmla="*/ 1425633 h 2348346"/>
              <a:gd name="connsiteX23" fmla="*/ 748146 w 2335877"/>
              <a:gd name="connsiteY23" fmla="*/ 1508760 h 2348346"/>
              <a:gd name="connsiteX24" fmla="*/ 785553 w 2335877"/>
              <a:gd name="connsiteY24" fmla="*/ 1612669 h 2348346"/>
              <a:gd name="connsiteX25" fmla="*/ 839586 w 2335877"/>
              <a:gd name="connsiteY25" fmla="*/ 1729048 h 2348346"/>
              <a:gd name="connsiteX26" fmla="*/ 935182 w 2335877"/>
              <a:gd name="connsiteY26" fmla="*/ 1687484 h 2348346"/>
              <a:gd name="connsiteX27" fmla="*/ 939338 w 2335877"/>
              <a:gd name="connsiteY27" fmla="*/ 1600200 h 2348346"/>
              <a:gd name="connsiteX28" fmla="*/ 997527 w 2335877"/>
              <a:gd name="connsiteY28" fmla="*/ 1608513 h 2348346"/>
              <a:gd name="connsiteX29" fmla="*/ 926869 w 2335877"/>
              <a:gd name="connsiteY29" fmla="*/ 1978429 h 2348346"/>
              <a:gd name="connsiteX30" fmla="*/ 731520 w 2335877"/>
              <a:gd name="connsiteY30" fmla="*/ 2348346 h 2348346"/>
              <a:gd name="connsiteX31" fmla="*/ 669175 w 2335877"/>
              <a:gd name="connsiteY31" fmla="*/ 2319251 h 2348346"/>
              <a:gd name="connsiteX32" fmla="*/ 798022 w 2335877"/>
              <a:gd name="connsiteY32" fmla="*/ 2057400 h 2348346"/>
              <a:gd name="connsiteX33" fmla="*/ 806335 w 2335877"/>
              <a:gd name="connsiteY33" fmla="*/ 1924397 h 2348346"/>
              <a:gd name="connsiteX34" fmla="*/ 785553 w 2335877"/>
              <a:gd name="connsiteY34" fmla="*/ 1791393 h 2348346"/>
              <a:gd name="connsiteX35" fmla="*/ 681644 w 2335877"/>
              <a:gd name="connsiteY35" fmla="*/ 1533699 h 2348346"/>
              <a:gd name="connsiteX36" fmla="*/ 623455 w 2335877"/>
              <a:gd name="connsiteY36" fmla="*/ 1454728 h 2348346"/>
              <a:gd name="connsiteX37" fmla="*/ 565266 w 2335877"/>
              <a:gd name="connsiteY37" fmla="*/ 1429789 h 2348346"/>
              <a:gd name="connsiteX38" fmla="*/ 469669 w 2335877"/>
              <a:gd name="connsiteY38" fmla="*/ 1363288 h 2348346"/>
              <a:gd name="connsiteX39" fmla="*/ 369917 w 2335877"/>
              <a:gd name="connsiteY39" fmla="*/ 1305099 h 2348346"/>
              <a:gd name="connsiteX40" fmla="*/ 299258 w 2335877"/>
              <a:gd name="connsiteY40" fmla="*/ 1197033 h 2348346"/>
              <a:gd name="connsiteX41" fmla="*/ 274320 w 2335877"/>
              <a:gd name="connsiteY41" fmla="*/ 1143000 h 2348346"/>
              <a:gd name="connsiteX42" fmla="*/ 58189 w 2335877"/>
              <a:gd name="connsiteY42" fmla="*/ 1271848 h 2348346"/>
              <a:gd name="connsiteX43" fmla="*/ 0 w 2335877"/>
              <a:gd name="connsiteY43" fmla="*/ 1180408 h 2348346"/>
              <a:gd name="connsiteX44" fmla="*/ 187037 w 2335877"/>
              <a:gd name="connsiteY44" fmla="*/ 1059873 h 2348346"/>
              <a:gd name="connsiteX45" fmla="*/ 211975 w 2335877"/>
              <a:gd name="connsiteY45" fmla="*/ 1043248 h 2348346"/>
              <a:gd name="connsiteX46" fmla="*/ 195349 w 2335877"/>
              <a:gd name="connsiteY46" fmla="*/ 997528 h 2348346"/>
              <a:gd name="connsiteX47" fmla="*/ 191193 w 2335877"/>
              <a:gd name="connsiteY47" fmla="*/ 931026 h 2348346"/>
              <a:gd name="connsiteX48" fmla="*/ 207818 w 2335877"/>
              <a:gd name="connsiteY48" fmla="*/ 864524 h 2348346"/>
              <a:gd name="connsiteX49" fmla="*/ 249382 w 2335877"/>
              <a:gd name="connsiteY49" fmla="*/ 802179 h 2348346"/>
              <a:gd name="connsiteX50" fmla="*/ 307571 w 2335877"/>
              <a:gd name="connsiteY50" fmla="*/ 764771 h 2348346"/>
              <a:gd name="connsiteX51" fmla="*/ 710738 w 2335877"/>
              <a:gd name="connsiteY51" fmla="*/ 548640 h 2348346"/>
              <a:gd name="connsiteX52" fmla="*/ 606829 w 2335877"/>
              <a:gd name="connsiteY52" fmla="*/ 423949 h 2348346"/>
              <a:gd name="connsiteX53" fmla="*/ 515389 w 2335877"/>
              <a:gd name="connsiteY53" fmla="*/ 344979 h 2348346"/>
              <a:gd name="connsiteX54" fmla="*/ 407324 w 2335877"/>
              <a:gd name="connsiteY54" fmla="*/ 253539 h 2348346"/>
              <a:gd name="connsiteX55" fmla="*/ 569422 w 2335877"/>
              <a:gd name="connsiteY55" fmla="*/ 8313 h 234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335877" h="2348346">
                <a:moveTo>
                  <a:pt x="569422" y="8313"/>
                </a:moveTo>
                <a:lnTo>
                  <a:pt x="752302" y="187037"/>
                </a:lnTo>
                <a:lnTo>
                  <a:pt x="1288473" y="191193"/>
                </a:lnTo>
                <a:lnTo>
                  <a:pt x="1433946" y="419793"/>
                </a:lnTo>
                <a:lnTo>
                  <a:pt x="1903615" y="37408"/>
                </a:lnTo>
                <a:lnTo>
                  <a:pt x="2169622" y="0"/>
                </a:lnTo>
                <a:lnTo>
                  <a:pt x="2335877" y="99753"/>
                </a:lnTo>
                <a:lnTo>
                  <a:pt x="2294313" y="166255"/>
                </a:lnTo>
                <a:lnTo>
                  <a:pt x="2165466" y="95597"/>
                </a:lnTo>
                <a:lnTo>
                  <a:pt x="1978429" y="112222"/>
                </a:lnTo>
                <a:lnTo>
                  <a:pt x="1500447" y="498764"/>
                </a:lnTo>
                <a:lnTo>
                  <a:pt x="1837113" y="1034935"/>
                </a:lnTo>
                <a:lnTo>
                  <a:pt x="1945178" y="1088968"/>
                </a:lnTo>
                <a:lnTo>
                  <a:pt x="1878677" y="1238597"/>
                </a:lnTo>
                <a:lnTo>
                  <a:pt x="1591887" y="1109749"/>
                </a:lnTo>
                <a:lnTo>
                  <a:pt x="960120" y="939339"/>
                </a:lnTo>
                <a:lnTo>
                  <a:pt x="810491" y="1001684"/>
                </a:lnTo>
                <a:lnTo>
                  <a:pt x="344978" y="1105593"/>
                </a:lnTo>
                <a:lnTo>
                  <a:pt x="332509" y="1126375"/>
                </a:lnTo>
                <a:lnTo>
                  <a:pt x="407324" y="1226128"/>
                </a:lnTo>
                <a:lnTo>
                  <a:pt x="498764" y="1305099"/>
                </a:lnTo>
                <a:lnTo>
                  <a:pt x="606829" y="1363288"/>
                </a:lnTo>
                <a:lnTo>
                  <a:pt x="685800" y="1425633"/>
                </a:lnTo>
                <a:lnTo>
                  <a:pt x="748146" y="1508760"/>
                </a:lnTo>
                <a:lnTo>
                  <a:pt x="785553" y="1612669"/>
                </a:lnTo>
                <a:lnTo>
                  <a:pt x="839586" y="1729048"/>
                </a:lnTo>
                <a:lnTo>
                  <a:pt x="935182" y="1687484"/>
                </a:lnTo>
                <a:lnTo>
                  <a:pt x="939338" y="1600200"/>
                </a:lnTo>
                <a:lnTo>
                  <a:pt x="997527" y="1608513"/>
                </a:lnTo>
                <a:lnTo>
                  <a:pt x="926869" y="1978429"/>
                </a:lnTo>
                <a:lnTo>
                  <a:pt x="731520" y="2348346"/>
                </a:lnTo>
                <a:lnTo>
                  <a:pt x="669175" y="2319251"/>
                </a:lnTo>
                <a:lnTo>
                  <a:pt x="798022" y="2057400"/>
                </a:lnTo>
                <a:lnTo>
                  <a:pt x="806335" y="1924397"/>
                </a:lnTo>
                <a:lnTo>
                  <a:pt x="785553" y="1791393"/>
                </a:lnTo>
                <a:lnTo>
                  <a:pt x="681644" y="1533699"/>
                </a:lnTo>
                <a:lnTo>
                  <a:pt x="623455" y="1454728"/>
                </a:lnTo>
                <a:lnTo>
                  <a:pt x="565266" y="1429789"/>
                </a:lnTo>
                <a:lnTo>
                  <a:pt x="469669" y="1363288"/>
                </a:lnTo>
                <a:lnTo>
                  <a:pt x="369917" y="1305099"/>
                </a:lnTo>
                <a:lnTo>
                  <a:pt x="299258" y="1197033"/>
                </a:lnTo>
                <a:lnTo>
                  <a:pt x="274320" y="1143000"/>
                </a:lnTo>
                <a:lnTo>
                  <a:pt x="58189" y="1271848"/>
                </a:lnTo>
                <a:lnTo>
                  <a:pt x="0" y="1180408"/>
                </a:lnTo>
                <a:lnTo>
                  <a:pt x="187037" y="1059873"/>
                </a:lnTo>
                <a:lnTo>
                  <a:pt x="211975" y="1043248"/>
                </a:lnTo>
                <a:lnTo>
                  <a:pt x="195349" y="997528"/>
                </a:lnTo>
                <a:lnTo>
                  <a:pt x="191193" y="931026"/>
                </a:lnTo>
                <a:lnTo>
                  <a:pt x="207818" y="864524"/>
                </a:lnTo>
                <a:lnTo>
                  <a:pt x="249382" y="802179"/>
                </a:lnTo>
                <a:lnTo>
                  <a:pt x="307571" y="764771"/>
                </a:lnTo>
                <a:lnTo>
                  <a:pt x="710738" y="548640"/>
                </a:lnTo>
                <a:lnTo>
                  <a:pt x="606829" y="423949"/>
                </a:lnTo>
                <a:lnTo>
                  <a:pt x="515389" y="344979"/>
                </a:lnTo>
                <a:lnTo>
                  <a:pt x="407324" y="253539"/>
                </a:lnTo>
                <a:lnTo>
                  <a:pt x="569422" y="831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ctr"/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What Is the Purpose of the Public Hearing?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3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447800"/>
            <a:ext cx="8039100" cy="2057400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To </a:t>
            </a:r>
            <a:r>
              <a:rPr lang="en-US" sz="2400" dirty="0">
                <a:solidFill>
                  <a:schemeClr val="tx1"/>
                </a:solidFill>
              </a:rPr>
              <a:t>provide an opportunity to review and discuss the </a:t>
            </a:r>
            <a:r>
              <a:rPr lang="en-US" sz="2400" dirty="0" smtClean="0">
                <a:solidFill>
                  <a:schemeClr val="tx1"/>
                </a:solidFill>
              </a:rPr>
              <a:t>Proposed Preferred Alternative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Continue to gather information from the public or any interested organization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Solicit formal comments from the public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98933"/>
            <a:ext cx="4129616" cy="30972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6" y="4038600"/>
            <a:ext cx="4818174" cy="2560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200" dirty="0">
                <a:solidFill>
                  <a:schemeClr val="tx1"/>
                </a:solidFill>
              </a:rPr>
              <a:t>Phase 2 – Mainline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Constructed Second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219200"/>
            <a:ext cx="9144000" cy="5638800"/>
          </a:xfrm>
          <a:prstGeom prst="rect">
            <a:avLst/>
          </a:prstGeom>
        </p:spPr>
      </p:pic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2743200" y="1219200"/>
            <a:ext cx="3657600" cy="533400"/>
          </a:xfrm>
          <a:solidFill>
            <a:schemeClr val="bg1">
              <a:lumMod val="95000"/>
              <a:alpha val="60000"/>
            </a:schemeClr>
          </a:solidFill>
        </p:spPr>
        <p:txBody>
          <a:bodyPr>
            <a:noAutofit/>
          </a:bodyPr>
          <a:lstStyle/>
          <a:p>
            <a:pPr marL="0" indent="0" algn="ctr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Mainline</a:t>
            </a: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548958" lvl="1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28</a:t>
            </a:r>
            <a:endParaRPr lang="en-US" altLang="en-US" dirty="0"/>
          </a:p>
        </p:txBody>
      </p:sp>
      <p:sp>
        <p:nvSpPr>
          <p:cNvPr id="7" name="Freeform 6"/>
          <p:cNvSpPr/>
          <p:nvPr/>
        </p:nvSpPr>
        <p:spPr>
          <a:xfrm>
            <a:off x="748602" y="2828611"/>
            <a:ext cx="5737609" cy="3838470"/>
          </a:xfrm>
          <a:custGeom>
            <a:avLst/>
            <a:gdLst>
              <a:gd name="connsiteX0" fmla="*/ 5677319 w 5737609"/>
              <a:gd name="connsiteY0" fmla="*/ 0 h 3838470"/>
              <a:gd name="connsiteX1" fmla="*/ 5737609 w 5737609"/>
              <a:gd name="connsiteY1" fmla="*/ 105508 h 3838470"/>
              <a:gd name="connsiteX2" fmla="*/ 5652198 w 5737609"/>
              <a:gd name="connsiteY2" fmla="*/ 175846 h 3838470"/>
              <a:gd name="connsiteX3" fmla="*/ 5541666 w 5737609"/>
              <a:gd name="connsiteY3" fmla="*/ 311499 h 3838470"/>
              <a:gd name="connsiteX4" fmla="*/ 5375868 w 5737609"/>
              <a:gd name="connsiteY4" fmla="*/ 597877 h 3838470"/>
              <a:gd name="connsiteX5" fmla="*/ 5250264 w 5737609"/>
              <a:gd name="connsiteY5" fmla="*/ 808892 h 3838470"/>
              <a:gd name="connsiteX6" fmla="*/ 5149780 w 5737609"/>
              <a:gd name="connsiteY6" fmla="*/ 954593 h 3838470"/>
              <a:gd name="connsiteX7" fmla="*/ 5009103 w 5737609"/>
              <a:gd name="connsiteY7" fmla="*/ 1160585 h 3838470"/>
              <a:gd name="connsiteX8" fmla="*/ 4848330 w 5737609"/>
              <a:gd name="connsiteY8" fmla="*/ 1351503 h 3838470"/>
              <a:gd name="connsiteX9" fmla="*/ 4762919 w 5737609"/>
              <a:gd name="connsiteY9" fmla="*/ 1457011 h 3838470"/>
              <a:gd name="connsiteX10" fmla="*/ 4561952 w 5737609"/>
              <a:gd name="connsiteY10" fmla="*/ 1642905 h 3838470"/>
              <a:gd name="connsiteX11" fmla="*/ 4461468 w 5737609"/>
              <a:gd name="connsiteY11" fmla="*/ 1703196 h 3838470"/>
              <a:gd name="connsiteX12" fmla="*/ 4350936 w 5737609"/>
              <a:gd name="connsiteY12" fmla="*/ 1768510 h 3838470"/>
              <a:gd name="connsiteX13" fmla="*/ 4029389 w 5737609"/>
              <a:gd name="connsiteY13" fmla="*/ 1889090 h 3838470"/>
              <a:gd name="connsiteX14" fmla="*/ 3682721 w 5737609"/>
              <a:gd name="connsiteY14" fmla="*/ 2019719 h 3838470"/>
              <a:gd name="connsiteX15" fmla="*/ 3547068 w 5737609"/>
              <a:gd name="connsiteY15" fmla="*/ 2064936 h 3838470"/>
              <a:gd name="connsiteX16" fmla="*/ 3341077 w 5737609"/>
              <a:gd name="connsiteY16" fmla="*/ 2110154 h 3838470"/>
              <a:gd name="connsiteX17" fmla="*/ 3039627 w 5737609"/>
              <a:gd name="connsiteY17" fmla="*/ 2160396 h 3838470"/>
              <a:gd name="connsiteX18" fmla="*/ 2692958 w 5737609"/>
              <a:gd name="connsiteY18" fmla="*/ 2190541 h 3838470"/>
              <a:gd name="connsiteX19" fmla="*/ 2291024 w 5737609"/>
              <a:gd name="connsiteY19" fmla="*/ 2215662 h 3838470"/>
              <a:gd name="connsiteX20" fmla="*/ 2275952 w 5737609"/>
              <a:gd name="connsiteY20" fmla="*/ 2321169 h 3838470"/>
              <a:gd name="connsiteX21" fmla="*/ 2270928 w 5737609"/>
              <a:gd name="connsiteY21" fmla="*/ 2451798 h 3838470"/>
              <a:gd name="connsiteX22" fmla="*/ 2291024 w 5737609"/>
              <a:gd name="connsiteY22" fmla="*/ 2532185 h 3838470"/>
              <a:gd name="connsiteX23" fmla="*/ 2321169 w 5737609"/>
              <a:gd name="connsiteY23" fmla="*/ 2627644 h 3838470"/>
              <a:gd name="connsiteX24" fmla="*/ 2386484 w 5737609"/>
              <a:gd name="connsiteY24" fmla="*/ 2713055 h 3838470"/>
              <a:gd name="connsiteX25" fmla="*/ 2517112 w 5737609"/>
              <a:gd name="connsiteY25" fmla="*/ 2828611 h 3838470"/>
              <a:gd name="connsiteX26" fmla="*/ 2682910 w 5737609"/>
              <a:gd name="connsiteY26" fmla="*/ 2964264 h 3838470"/>
              <a:gd name="connsiteX27" fmla="*/ 2823587 w 5737609"/>
              <a:gd name="connsiteY27" fmla="*/ 3089868 h 3838470"/>
              <a:gd name="connsiteX28" fmla="*/ 2883877 w 5737609"/>
              <a:gd name="connsiteY28" fmla="*/ 3165231 h 3838470"/>
              <a:gd name="connsiteX29" fmla="*/ 3155183 w 5737609"/>
              <a:gd name="connsiteY29" fmla="*/ 3627455 h 3838470"/>
              <a:gd name="connsiteX30" fmla="*/ 3079820 w 5737609"/>
              <a:gd name="connsiteY30" fmla="*/ 3697793 h 3838470"/>
              <a:gd name="connsiteX31" fmla="*/ 2999433 w 5737609"/>
              <a:gd name="connsiteY31" fmla="*/ 3622431 h 3838470"/>
              <a:gd name="connsiteX32" fmla="*/ 2888901 w 5737609"/>
              <a:gd name="connsiteY32" fmla="*/ 3622431 h 3838470"/>
              <a:gd name="connsiteX33" fmla="*/ 2466871 w 5737609"/>
              <a:gd name="connsiteY33" fmla="*/ 3672673 h 3838470"/>
              <a:gd name="connsiteX34" fmla="*/ 2296049 w 5737609"/>
              <a:gd name="connsiteY34" fmla="*/ 3702818 h 3838470"/>
              <a:gd name="connsiteX35" fmla="*/ 2120202 w 5737609"/>
              <a:gd name="connsiteY35" fmla="*/ 3793253 h 3838470"/>
              <a:gd name="connsiteX36" fmla="*/ 1969477 w 5737609"/>
              <a:gd name="connsiteY36" fmla="*/ 3838470 h 3838470"/>
              <a:gd name="connsiteX37" fmla="*/ 1838849 w 5737609"/>
              <a:gd name="connsiteY37" fmla="*/ 3833446 h 3838470"/>
              <a:gd name="connsiteX38" fmla="*/ 1718268 w 5737609"/>
              <a:gd name="connsiteY38" fmla="*/ 3798277 h 3838470"/>
              <a:gd name="connsiteX39" fmla="*/ 1602712 w 5737609"/>
              <a:gd name="connsiteY39" fmla="*/ 3722914 h 3838470"/>
              <a:gd name="connsiteX40" fmla="*/ 1426866 w 5737609"/>
              <a:gd name="connsiteY40" fmla="*/ 3617407 h 3838470"/>
              <a:gd name="connsiteX41" fmla="*/ 1326383 w 5737609"/>
              <a:gd name="connsiteY41" fmla="*/ 3557116 h 3838470"/>
              <a:gd name="connsiteX42" fmla="*/ 1105319 w 5737609"/>
              <a:gd name="connsiteY42" fmla="*/ 3562141 h 3838470"/>
              <a:gd name="connsiteX43" fmla="*/ 658167 w 5737609"/>
              <a:gd name="connsiteY43" fmla="*/ 3547068 h 3838470"/>
              <a:gd name="connsiteX44" fmla="*/ 30145 w 5737609"/>
              <a:gd name="connsiteY44" fmla="*/ 3471705 h 3838470"/>
              <a:gd name="connsiteX45" fmla="*/ 0 w 5737609"/>
              <a:gd name="connsiteY45" fmla="*/ 3456633 h 3838470"/>
              <a:gd name="connsiteX46" fmla="*/ 70339 w 5737609"/>
              <a:gd name="connsiteY46" fmla="*/ 3356149 h 3838470"/>
              <a:gd name="connsiteX47" fmla="*/ 180871 w 5737609"/>
              <a:gd name="connsiteY47" fmla="*/ 3386294 h 3838470"/>
              <a:gd name="connsiteX48" fmla="*/ 396910 w 5737609"/>
              <a:gd name="connsiteY48" fmla="*/ 3406391 h 3838470"/>
              <a:gd name="connsiteX49" fmla="*/ 823965 w 5737609"/>
              <a:gd name="connsiteY49" fmla="*/ 3436536 h 3838470"/>
              <a:gd name="connsiteX50" fmla="*/ 1261068 w 5737609"/>
              <a:gd name="connsiteY50" fmla="*/ 3461657 h 3838470"/>
              <a:gd name="connsiteX51" fmla="*/ 1406769 w 5737609"/>
              <a:gd name="connsiteY51" fmla="*/ 3496826 h 3838470"/>
              <a:gd name="connsiteX52" fmla="*/ 1532374 w 5737609"/>
              <a:gd name="connsiteY52" fmla="*/ 3537020 h 3838470"/>
              <a:gd name="connsiteX53" fmla="*/ 1788607 w 5737609"/>
              <a:gd name="connsiteY53" fmla="*/ 3727938 h 3838470"/>
              <a:gd name="connsiteX54" fmla="*/ 1868994 w 5737609"/>
              <a:gd name="connsiteY54" fmla="*/ 3737987 h 3838470"/>
              <a:gd name="connsiteX55" fmla="*/ 1994598 w 5737609"/>
              <a:gd name="connsiteY55" fmla="*/ 3722914 h 3838470"/>
              <a:gd name="connsiteX56" fmla="*/ 2145323 w 5737609"/>
              <a:gd name="connsiteY56" fmla="*/ 3672673 h 3838470"/>
              <a:gd name="connsiteX57" fmla="*/ 2336242 w 5737609"/>
              <a:gd name="connsiteY57" fmla="*/ 3577213 h 3838470"/>
              <a:gd name="connsiteX58" fmla="*/ 2371411 w 5737609"/>
              <a:gd name="connsiteY58" fmla="*/ 3572189 h 3838470"/>
              <a:gd name="connsiteX59" fmla="*/ 2908998 w 5737609"/>
              <a:gd name="connsiteY59" fmla="*/ 3521947 h 3838470"/>
              <a:gd name="connsiteX60" fmla="*/ 2934119 w 5737609"/>
              <a:gd name="connsiteY60" fmla="*/ 3451609 h 3838470"/>
              <a:gd name="connsiteX61" fmla="*/ 2843684 w 5737609"/>
              <a:gd name="connsiteY61" fmla="*/ 3285811 h 3838470"/>
              <a:gd name="connsiteX62" fmla="*/ 2748224 w 5737609"/>
              <a:gd name="connsiteY62" fmla="*/ 3160207 h 3838470"/>
              <a:gd name="connsiteX63" fmla="*/ 2652765 w 5737609"/>
              <a:gd name="connsiteY63" fmla="*/ 3089868 h 3838470"/>
              <a:gd name="connsiteX64" fmla="*/ 2376435 w 5737609"/>
              <a:gd name="connsiteY64" fmla="*/ 2838659 h 3838470"/>
              <a:gd name="connsiteX65" fmla="*/ 2275952 w 5737609"/>
              <a:gd name="connsiteY65" fmla="*/ 2743200 h 3838470"/>
              <a:gd name="connsiteX66" fmla="*/ 2210638 w 5737609"/>
              <a:gd name="connsiteY66" fmla="*/ 2632668 h 3838470"/>
              <a:gd name="connsiteX67" fmla="*/ 2185517 w 5737609"/>
              <a:gd name="connsiteY67" fmla="*/ 2502040 h 3838470"/>
              <a:gd name="connsiteX68" fmla="*/ 2180493 w 5737609"/>
              <a:gd name="connsiteY68" fmla="*/ 2235758 h 3838470"/>
              <a:gd name="connsiteX69" fmla="*/ 1733341 w 5737609"/>
              <a:gd name="connsiteY69" fmla="*/ 2235758 h 3838470"/>
              <a:gd name="connsiteX70" fmla="*/ 1406769 w 5737609"/>
              <a:gd name="connsiteY70" fmla="*/ 2250831 h 3838470"/>
              <a:gd name="connsiteX71" fmla="*/ 1070150 w 5737609"/>
              <a:gd name="connsiteY71" fmla="*/ 2250831 h 3838470"/>
              <a:gd name="connsiteX72" fmla="*/ 1075174 w 5737609"/>
              <a:gd name="connsiteY72" fmla="*/ 2150347 h 3838470"/>
              <a:gd name="connsiteX73" fmla="*/ 1125416 w 5737609"/>
              <a:gd name="connsiteY73" fmla="*/ 2150347 h 3838470"/>
              <a:gd name="connsiteX74" fmla="*/ 1828800 w 5737609"/>
              <a:gd name="connsiteY74" fmla="*/ 2135275 h 3838470"/>
              <a:gd name="connsiteX75" fmla="*/ 2190541 w 5737609"/>
              <a:gd name="connsiteY75" fmla="*/ 2115178 h 3838470"/>
              <a:gd name="connsiteX76" fmla="*/ 2773345 w 5737609"/>
              <a:gd name="connsiteY76" fmla="*/ 2080009 h 3838470"/>
              <a:gd name="connsiteX77" fmla="*/ 3104941 w 5737609"/>
              <a:gd name="connsiteY77" fmla="*/ 2039815 h 3838470"/>
              <a:gd name="connsiteX78" fmla="*/ 3416440 w 5737609"/>
              <a:gd name="connsiteY78" fmla="*/ 1999622 h 3838470"/>
              <a:gd name="connsiteX79" fmla="*/ 3642528 w 5737609"/>
              <a:gd name="connsiteY79" fmla="*/ 1934308 h 3838470"/>
              <a:gd name="connsiteX80" fmla="*/ 4210260 w 5737609"/>
              <a:gd name="connsiteY80" fmla="*/ 1708220 h 3838470"/>
              <a:gd name="connsiteX81" fmla="*/ 4451420 w 5737609"/>
              <a:gd name="connsiteY81" fmla="*/ 1602712 h 3838470"/>
              <a:gd name="connsiteX82" fmla="*/ 4622242 w 5737609"/>
              <a:gd name="connsiteY82" fmla="*/ 1472084 h 3838470"/>
              <a:gd name="connsiteX83" fmla="*/ 4843306 w 5737609"/>
              <a:gd name="connsiteY83" fmla="*/ 1240971 h 3838470"/>
              <a:gd name="connsiteX84" fmla="*/ 4999055 w 5737609"/>
              <a:gd name="connsiteY84" fmla="*/ 1019908 h 3838470"/>
              <a:gd name="connsiteX85" fmla="*/ 5240216 w 5737609"/>
              <a:gd name="connsiteY85" fmla="*/ 622998 h 3838470"/>
              <a:gd name="connsiteX86" fmla="*/ 5395965 w 5737609"/>
              <a:gd name="connsiteY86" fmla="*/ 356716 h 3838470"/>
              <a:gd name="connsiteX87" fmla="*/ 5526594 w 5737609"/>
              <a:gd name="connsiteY87" fmla="*/ 170822 h 3838470"/>
              <a:gd name="connsiteX88" fmla="*/ 5601956 w 5737609"/>
              <a:gd name="connsiteY88" fmla="*/ 80387 h 3838470"/>
              <a:gd name="connsiteX89" fmla="*/ 5677319 w 5737609"/>
              <a:gd name="connsiteY89" fmla="*/ 0 h 3838470"/>
              <a:gd name="connsiteX0" fmla="*/ 5677319 w 5737609"/>
              <a:gd name="connsiteY0" fmla="*/ 0 h 3838470"/>
              <a:gd name="connsiteX1" fmla="*/ 5737609 w 5737609"/>
              <a:gd name="connsiteY1" fmla="*/ 105508 h 3838470"/>
              <a:gd name="connsiteX2" fmla="*/ 5652198 w 5737609"/>
              <a:gd name="connsiteY2" fmla="*/ 175846 h 3838470"/>
              <a:gd name="connsiteX3" fmla="*/ 5541666 w 5737609"/>
              <a:gd name="connsiteY3" fmla="*/ 311499 h 3838470"/>
              <a:gd name="connsiteX4" fmla="*/ 5375868 w 5737609"/>
              <a:gd name="connsiteY4" fmla="*/ 597877 h 3838470"/>
              <a:gd name="connsiteX5" fmla="*/ 5250264 w 5737609"/>
              <a:gd name="connsiteY5" fmla="*/ 808892 h 3838470"/>
              <a:gd name="connsiteX6" fmla="*/ 5149780 w 5737609"/>
              <a:gd name="connsiteY6" fmla="*/ 954593 h 3838470"/>
              <a:gd name="connsiteX7" fmla="*/ 5009103 w 5737609"/>
              <a:gd name="connsiteY7" fmla="*/ 1160585 h 3838470"/>
              <a:gd name="connsiteX8" fmla="*/ 4902921 w 5737609"/>
              <a:gd name="connsiteY8" fmla="*/ 1324207 h 3838470"/>
              <a:gd name="connsiteX9" fmla="*/ 4762919 w 5737609"/>
              <a:gd name="connsiteY9" fmla="*/ 1457011 h 3838470"/>
              <a:gd name="connsiteX10" fmla="*/ 4561952 w 5737609"/>
              <a:gd name="connsiteY10" fmla="*/ 1642905 h 3838470"/>
              <a:gd name="connsiteX11" fmla="*/ 4461468 w 5737609"/>
              <a:gd name="connsiteY11" fmla="*/ 1703196 h 3838470"/>
              <a:gd name="connsiteX12" fmla="*/ 4350936 w 5737609"/>
              <a:gd name="connsiteY12" fmla="*/ 1768510 h 3838470"/>
              <a:gd name="connsiteX13" fmla="*/ 4029389 w 5737609"/>
              <a:gd name="connsiteY13" fmla="*/ 1889090 h 3838470"/>
              <a:gd name="connsiteX14" fmla="*/ 3682721 w 5737609"/>
              <a:gd name="connsiteY14" fmla="*/ 2019719 h 3838470"/>
              <a:gd name="connsiteX15" fmla="*/ 3547068 w 5737609"/>
              <a:gd name="connsiteY15" fmla="*/ 2064936 h 3838470"/>
              <a:gd name="connsiteX16" fmla="*/ 3341077 w 5737609"/>
              <a:gd name="connsiteY16" fmla="*/ 2110154 h 3838470"/>
              <a:gd name="connsiteX17" fmla="*/ 3039627 w 5737609"/>
              <a:gd name="connsiteY17" fmla="*/ 2160396 h 3838470"/>
              <a:gd name="connsiteX18" fmla="*/ 2692958 w 5737609"/>
              <a:gd name="connsiteY18" fmla="*/ 2190541 h 3838470"/>
              <a:gd name="connsiteX19" fmla="*/ 2291024 w 5737609"/>
              <a:gd name="connsiteY19" fmla="*/ 2215662 h 3838470"/>
              <a:gd name="connsiteX20" fmla="*/ 2275952 w 5737609"/>
              <a:gd name="connsiteY20" fmla="*/ 2321169 h 3838470"/>
              <a:gd name="connsiteX21" fmla="*/ 2270928 w 5737609"/>
              <a:gd name="connsiteY21" fmla="*/ 2451798 h 3838470"/>
              <a:gd name="connsiteX22" fmla="*/ 2291024 w 5737609"/>
              <a:gd name="connsiteY22" fmla="*/ 2532185 h 3838470"/>
              <a:gd name="connsiteX23" fmla="*/ 2321169 w 5737609"/>
              <a:gd name="connsiteY23" fmla="*/ 2627644 h 3838470"/>
              <a:gd name="connsiteX24" fmla="*/ 2386484 w 5737609"/>
              <a:gd name="connsiteY24" fmla="*/ 2713055 h 3838470"/>
              <a:gd name="connsiteX25" fmla="*/ 2517112 w 5737609"/>
              <a:gd name="connsiteY25" fmla="*/ 2828611 h 3838470"/>
              <a:gd name="connsiteX26" fmla="*/ 2682910 w 5737609"/>
              <a:gd name="connsiteY26" fmla="*/ 2964264 h 3838470"/>
              <a:gd name="connsiteX27" fmla="*/ 2823587 w 5737609"/>
              <a:gd name="connsiteY27" fmla="*/ 3089868 h 3838470"/>
              <a:gd name="connsiteX28" fmla="*/ 2883877 w 5737609"/>
              <a:gd name="connsiteY28" fmla="*/ 3165231 h 3838470"/>
              <a:gd name="connsiteX29" fmla="*/ 3155183 w 5737609"/>
              <a:gd name="connsiteY29" fmla="*/ 3627455 h 3838470"/>
              <a:gd name="connsiteX30" fmla="*/ 3079820 w 5737609"/>
              <a:gd name="connsiteY30" fmla="*/ 3697793 h 3838470"/>
              <a:gd name="connsiteX31" fmla="*/ 2999433 w 5737609"/>
              <a:gd name="connsiteY31" fmla="*/ 3622431 h 3838470"/>
              <a:gd name="connsiteX32" fmla="*/ 2888901 w 5737609"/>
              <a:gd name="connsiteY32" fmla="*/ 3622431 h 3838470"/>
              <a:gd name="connsiteX33" fmla="*/ 2466871 w 5737609"/>
              <a:gd name="connsiteY33" fmla="*/ 3672673 h 3838470"/>
              <a:gd name="connsiteX34" fmla="*/ 2296049 w 5737609"/>
              <a:gd name="connsiteY34" fmla="*/ 3702818 h 3838470"/>
              <a:gd name="connsiteX35" fmla="*/ 2120202 w 5737609"/>
              <a:gd name="connsiteY35" fmla="*/ 3793253 h 3838470"/>
              <a:gd name="connsiteX36" fmla="*/ 1969477 w 5737609"/>
              <a:gd name="connsiteY36" fmla="*/ 3838470 h 3838470"/>
              <a:gd name="connsiteX37" fmla="*/ 1838849 w 5737609"/>
              <a:gd name="connsiteY37" fmla="*/ 3833446 h 3838470"/>
              <a:gd name="connsiteX38" fmla="*/ 1718268 w 5737609"/>
              <a:gd name="connsiteY38" fmla="*/ 3798277 h 3838470"/>
              <a:gd name="connsiteX39" fmla="*/ 1602712 w 5737609"/>
              <a:gd name="connsiteY39" fmla="*/ 3722914 h 3838470"/>
              <a:gd name="connsiteX40" fmla="*/ 1426866 w 5737609"/>
              <a:gd name="connsiteY40" fmla="*/ 3617407 h 3838470"/>
              <a:gd name="connsiteX41" fmla="*/ 1326383 w 5737609"/>
              <a:gd name="connsiteY41" fmla="*/ 3557116 h 3838470"/>
              <a:gd name="connsiteX42" fmla="*/ 1105319 w 5737609"/>
              <a:gd name="connsiteY42" fmla="*/ 3562141 h 3838470"/>
              <a:gd name="connsiteX43" fmla="*/ 658167 w 5737609"/>
              <a:gd name="connsiteY43" fmla="*/ 3547068 h 3838470"/>
              <a:gd name="connsiteX44" fmla="*/ 30145 w 5737609"/>
              <a:gd name="connsiteY44" fmla="*/ 3471705 h 3838470"/>
              <a:gd name="connsiteX45" fmla="*/ 0 w 5737609"/>
              <a:gd name="connsiteY45" fmla="*/ 3456633 h 3838470"/>
              <a:gd name="connsiteX46" fmla="*/ 70339 w 5737609"/>
              <a:gd name="connsiteY46" fmla="*/ 3356149 h 3838470"/>
              <a:gd name="connsiteX47" fmla="*/ 180871 w 5737609"/>
              <a:gd name="connsiteY47" fmla="*/ 3386294 h 3838470"/>
              <a:gd name="connsiteX48" fmla="*/ 396910 w 5737609"/>
              <a:gd name="connsiteY48" fmla="*/ 3406391 h 3838470"/>
              <a:gd name="connsiteX49" fmla="*/ 823965 w 5737609"/>
              <a:gd name="connsiteY49" fmla="*/ 3436536 h 3838470"/>
              <a:gd name="connsiteX50" fmla="*/ 1261068 w 5737609"/>
              <a:gd name="connsiteY50" fmla="*/ 3461657 h 3838470"/>
              <a:gd name="connsiteX51" fmla="*/ 1406769 w 5737609"/>
              <a:gd name="connsiteY51" fmla="*/ 3496826 h 3838470"/>
              <a:gd name="connsiteX52" fmla="*/ 1532374 w 5737609"/>
              <a:gd name="connsiteY52" fmla="*/ 3537020 h 3838470"/>
              <a:gd name="connsiteX53" fmla="*/ 1788607 w 5737609"/>
              <a:gd name="connsiteY53" fmla="*/ 3727938 h 3838470"/>
              <a:gd name="connsiteX54" fmla="*/ 1868994 w 5737609"/>
              <a:gd name="connsiteY54" fmla="*/ 3737987 h 3838470"/>
              <a:gd name="connsiteX55" fmla="*/ 1994598 w 5737609"/>
              <a:gd name="connsiteY55" fmla="*/ 3722914 h 3838470"/>
              <a:gd name="connsiteX56" fmla="*/ 2145323 w 5737609"/>
              <a:gd name="connsiteY56" fmla="*/ 3672673 h 3838470"/>
              <a:gd name="connsiteX57" fmla="*/ 2336242 w 5737609"/>
              <a:gd name="connsiteY57" fmla="*/ 3577213 h 3838470"/>
              <a:gd name="connsiteX58" fmla="*/ 2371411 w 5737609"/>
              <a:gd name="connsiteY58" fmla="*/ 3572189 h 3838470"/>
              <a:gd name="connsiteX59" fmla="*/ 2908998 w 5737609"/>
              <a:gd name="connsiteY59" fmla="*/ 3521947 h 3838470"/>
              <a:gd name="connsiteX60" fmla="*/ 2934119 w 5737609"/>
              <a:gd name="connsiteY60" fmla="*/ 3451609 h 3838470"/>
              <a:gd name="connsiteX61" fmla="*/ 2843684 w 5737609"/>
              <a:gd name="connsiteY61" fmla="*/ 3285811 h 3838470"/>
              <a:gd name="connsiteX62" fmla="*/ 2748224 w 5737609"/>
              <a:gd name="connsiteY62" fmla="*/ 3160207 h 3838470"/>
              <a:gd name="connsiteX63" fmla="*/ 2652765 w 5737609"/>
              <a:gd name="connsiteY63" fmla="*/ 3089868 h 3838470"/>
              <a:gd name="connsiteX64" fmla="*/ 2376435 w 5737609"/>
              <a:gd name="connsiteY64" fmla="*/ 2838659 h 3838470"/>
              <a:gd name="connsiteX65" fmla="*/ 2275952 w 5737609"/>
              <a:gd name="connsiteY65" fmla="*/ 2743200 h 3838470"/>
              <a:gd name="connsiteX66" fmla="*/ 2210638 w 5737609"/>
              <a:gd name="connsiteY66" fmla="*/ 2632668 h 3838470"/>
              <a:gd name="connsiteX67" fmla="*/ 2185517 w 5737609"/>
              <a:gd name="connsiteY67" fmla="*/ 2502040 h 3838470"/>
              <a:gd name="connsiteX68" fmla="*/ 2180493 w 5737609"/>
              <a:gd name="connsiteY68" fmla="*/ 2235758 h 3838470"/>
              <a:gd name="connsiteX69" fmla="*/ 1733341 w 5737609"/>
              <a:gd name="connsiteY69" fmla="*/ 2235758 h 3838470"/>
              <a:gd name="connsiteX70" fmla="*/ 1406769 w 5737609"/>
              <a:gd name="connsiteY70" fmla="*/ 2250831 h 3838470"/>
              <a:gd name="connsiteX71" fmla="*/ 1070150 w 5737609"/>
              <a:gd name="connsiteY71" fmla="*/ 2250831 h 3838470"/>
              <a:gd name="connsiteX72" fmla="*/ 1075174 w 5737609"/>
              <a:gd name="connsiteY72" fmla="*/ 2150347 h 3838470"/>
              <a:gd name="connsiteX73" fmla="*/ 1125416 w 5737609"/>
              <a:gd name="connsiteY73" fmla="*/ 2150347 h 3838470"/>
              <a:gd name="connsiteX74" fmla="*/ 1828800 w 5737609"/>
              <a:gd name="connsiteY74" fmla="*/ 2135275 h 3838470"/>
              <a:gd name="connsiteX75" fmla="*/ 2190541 w 5737609"/>
              <a:gd name="connsiteY75" fmla="*/ 2115178 h 3838470"/>
              <a:gd name="connsiteX76" fmla="*/ 2773345 w 5737609"/>
              <a:gd name="connsiteY76" fmla="*/ 2080009 h 3838470"/>
              <a:gd name="connsiteX77" fmla="*/ 3104941 w 5737609"/>
              <a:gd name="connsiteY77" fmla="*/ 2039815 h 3838470"/>
              <a:gd name="connsiteX78" fmla="*/ 3416440 w 5737609"/>
              <a:gd name="connsiteY78" fmla="*/ 1999622 h 3838470"/>
              <a:gd name="connsiteX79" fmla="*/ 3642528 w 5737609"/>
              <a:gd name="connsiteY79" fmla="*/ 1934308 h 3838470"/>
              <a:gd name="connsiteX80" fmla="*/ 4210260 w 5737609"/>
              <a:gd name="connsiteY80" fmla="*/ 1708220 h 3838470"/>
              <a:gd name="connsiteX81" fmla="*/ 4451420 w 5737609"/>
              <a:gd name="connsiteY81" fmla="*/ 1602712 h 3838470"/>
              <a:gd name="connsiteX82" fmla="*/ 4622242 w 5737609"/>
              <a:gd name="connsiteY82" fmla="*/ 1472084 h 3838470"/>
              <a:gd name="connsiteX83" fmla="*/ 4843306 w 5737609"/>
              <a:gd name="connsiteY83" fmla="*/ 1240971 h 3838470"/>
              <a:gd name="connsiteX84" fmla="*/ 4999055 w 5737609"/>
              <a:gd name="connsiteY84" fmla="*/ 1019908 h 3838470"/>
              <a:gd name="connsiteX85" fmla="*/ 5240216 w 5737609"/>
              <a:gd name="connsiteY85" fmla="*/ 622998 h 3838470"/>
              <a:gd name="connsiteX86" fmla="*/ 5395965 w 5737609"/>
              <a:gd name="connsiteY86" fmla="*/ 356716 h 3838470"/>
              <a:gd name="connsiteX87" fmla="*/ 5526594 w 5737609"/>
              <a:gd name="connsiteY87" fmla="*/ 170822 h 3838470"/>
              <a:gd name="connsiteX88" fmla="*/ 5601956 w 5737609"/>
              <a:gd name="connsiteY88" fmla="*/ 80387 h 3838470"/>
              <a:gd name="connsiteX89" fmla="*/ 5677319 w 5737609"/>
              <a:gd name="connsiteY89" fmla="*/ 0 h 3838470"/>
              <a:gd name="connsiteX0" fmla="*/ 5677319 w 5737609"/>
              <a:gd name="connsiteY0" fmla="*/ 0 h 3838470"/>
              <a:gd name="connsiteX1" fmla="*/ 5737609 w 5737609"/>
              <a:gd name="connsiteY1" fmla="*/ 105508 h 3838470"/>
              <a:gd name="connsiteX2" fmla="*/ 5652198 w 5737609"/>
              <a:gd name="connsiteY2" fmla="*/ 175846 h 3838470"/>
              <a:gd name="connsiteX3" fmla="*/ 5541666 w 5737609"/>
              <a:gd name="connsiteY3" fmla="*/ 311499 h 3838470"/>
              <a:gd name="connsiteX4" fmla="*/ 5375868 w 5737609"/>
              <a:gd name="connsiteY4" fmla="*/ 597877 h 3838470"/>
              <a:gd name="connsiteX5" fmla="*/ 5250264 w 5737609"/>
              <a:gd name="connsiteY5" fmla="*/ 808892 h 3838470"/>
              <a:gd name="connsiteX6" fmla="*/ 5149780 w 5737609"/>
              <a:gd name="connsiteY6" fmla="*/ 954593 h 3838470"/>
              <a:gd name="connsiteX7" fmla="*/ 5009103 w 5737609"/>
              <a:gd name="connsiteY7" fmla="*/ 1160585 h 3838470"/>
              <a:gd name="connsiteX8" fmla="*/ 4902921 w 5737609"/>
              <a:gd name="connsiteY8" fmla="*/ 1324207 h 3838470"/>
              <a:gd name="connsiteX9" fmla="*/ 4762919 w 5737609"/>
              <a:gd name="connsiteY9" fmla="*/ 1457011 h 3838470"/>
              <a:gd name="connsiteX10" fmla="*/ 4561952 w 5737609"/>
              <a:gd name="connsiteY10" fmla="*/ 1642905 h 3838470"/>
              <a:gd name="connsiteX11" fmla="*/ 4461468 w 5737609"/>
              <a:gd name="connsiteY11" fmla="*/ 1703196 h 3838470"/>
              <a:gd name="connsiteX12" fmla="*/ 4350936 w 5737609"/>
              <a:gd name="connsiteY12" fmla="*/ 1768510 h 3838470"/>
              <a:gd name="connsiteX13" fmla="*/ 4029389 w 5737609"/>
              <a:gd name="connsiteY13" fmla="*/ 1889090 h 3838470"/>
              <a:gd name="connsiteX14" fmla="*/ 3682721 w 5737609"/>
              <a:gd name="connsiteY14" fmla="*/ 2019719 h 3838470"/>
              <a:gd name="connsiteX15" fmla="*/ 3547068 w 5737609"/>
              <a:gd name="connsiteY15" fmla="*/ 2064936 h 3838470"/>
              <a:gd name="connsiteX16" fmla="*/ 3341077 w 5737609"/>
              <a:gd name="connsiteY16" fmla="*/ 2110154 h 3838470"/>
              <a:gd name="connsiteX17" fmla="*/ 3039627 w 5737609"/>
              <a:gd name="connsiteY17" fmla="*/ 2160396 h 3838470"/>
              <a:gd name="connsiteX18" fmla="*/ 2692958 w 5737609"/>
              <a:gd name="connsiteY18" fmla="*/ 2190541 h 3838470"/>
              <a:gd name="connsiteX19" fmla="*/ 2291024 w 5737609"/>
              <a:gd name="connsiteY19" fmla="*/ 2215662 h 3838470"/>
              <a:gd name="connsiteX20" fmla="*/ 2275952 w 5737609"/>
              <a:gd name="connsiteY20" fmla="*/ 2321169 h 3838470"/>
              <a:gd name="connsiteX21" fmla="*/ 2270928 w 5737609"/>
              <a:gd name="connsiteY21" fmla="*/ 2451798 h 3838470"/>
              <a:gd name="connsiteX22" fmla="*/ 2291024 w 5737609"/>
              <a:gd name="connsiteY22" fmla="*/ 2532185 h 3838470"/>
              <a:gd name="connsiteX23" fmla="*/ 2321169 w 5737609"/>
              <a:gd name="connsiteY23" fmla="*/ 2627644 h 3838470"/>
              <a:gd name="connsiteX24" fmla="*/ 2386484 w 5737609"/>
              <a:gd name="connsiteY24" fmla="*/ 2713055 h 3838470"/>
              <a:gd name="connsiteX25" fmla="*/ 2517112 w 5737609"/>
              <a:gd name="connsiteY25" fmla="*/ 2828611 h 3838470"/>
              <a:gd name="connsiteX26" fmla="*/ 2682910 w 5737609"/>
              <a:gd name="connsiteY26" fmla="*/ 2964264 h 3838470"/>
              <a:gd name="connsiteX27" fmla="*/ 2823587 w 5737609"/>
              <a:gd name="connsiteY27" fmla="*/ 3089868 h 3838470"/>
              <a:gd name="connsiteX28" fmla="*/ 2883877 w 5737609"/>
              <a:gd name="connsiteY28" fmla="*/ 3165231 h 3838470"/>
              <a:gd name="connsiteX29" fmla="*/ 3155183 w 5737609"/>
              <a:gd name="connsiteY29" fmla="*/ 3627455 h 3838470"/>
              <a:gd name="connsiteX30" fmla="*/ 3079820 w 5737609"/>
              <a:gd name="connsiteY30" fmla="*/ 3697793 h 3838470"/>
              <a:gd name="connsiteX31" fmla="*/ 2986964 w 5737609"/>
              <a:gd name="connsiteY31" fmla="*/ 3630744 h 3838470"/>
              <a:gd name="connsiteX32" fmla="*/ 2888901 w 5737609"/>
              <a:gd name="connsiteY32" fmla="*/ 3622431 h 3838470"/>
              <a:gd name="connsiteX33" fmla="*/ 2466871 w 5737609"/>
              <a:gd name="connsiteY33" fmla="*/ 3672673 h 3838470"/>
              <a:gd name="connsiteX34" fmla="*/ 2296049 w 5737609"/>
              <a:gd name="connsiteY34" fmla="*/ 3702818 h 3838470"/>
              <a:gd name="connsiteX35" fmla="*/ 2120202 w 5737609"/>
              <a:gd name="connsiteY35" fmla="*/ 3793253 h 3838470"/>
              <a:gd name="connsiteX36" fmla="*/ 1969477 w 5737609"/>
              <a:gd name="connsiteY36" fmla="*/ 3838470 h 3838470"/>
              <a:gd name="connsiteX37" fmla="*/ 1838849 w 5737609"/>
              <a:gd name="connsiteY37" fmla="*/ 3833446 h 3838470"/>
              <a:gd name="connsiteX38" fmla="*/ 1718268 w 5737609"/>
              <a:gd name="connsiteY38" fmla="*/ 3798277 h 3838470"/>
              <a:gd name="connsiteX39" fmla="*/ 1602712 w 5737609"/>
              <a:gd name="connsiteY39" fmla="*/ 3722914 h 3838470"/>
              <a:gd name="connsiteX40" fmla="*/ 1426866 w 5737609"/>
              <a:gd name="connsiteY40" fmla="*/ 3617407 h 3838470"/>
              <a:gd name="connsiteX41" fmla="*/ 1326383 w 5737609"/>
              <a:gd name="connsiteY41" fmla="*/ 3557116 h 3838470"/>
              <a:gd name="connsiteX42" fmla="*/ 1105319 w 5737609"/>
              <a:gd name="connsiteY42" fmla="*/ 3562141 h 3838470"/>
              <a:gd name="connsiteX43" fmla="*/ 658167 w 5737609"/>
              <a:gd name="connsiteY43" fmla="*/ 3547068 h 3838470"/>
              <a:gd name="connsiteX44" fmla="*/ 30145 w 5737609"/>
              <a:gd name="connsiteY44" fmla="*/ 3471705 h 3838470"/>
              <a:gd name="connsiteX45" fmla="*/ 0 w 5737609"/>
              <a:gd name="connsiteY45" fmla="*/ 3456633 h 3838470"/>
              <a:gd name="connsiteX46" fmla="*/ 70339 w 5737609"/>
              <a:gd name="connsiteY46" fmla="*/ 3356149 h 3838470"/>
              <a:gd name="connsiteX47" fmla="*/ 180871 w 5737609"/>
              <a:gd name="connsiteY47" fmla="*/ 3386294 h 3838470"/>
              <a:gd name="connsiteX48" fmla="*/ 396910 w 5737609"/>
              <a:gd name="connsiteY48" fmla="*/ 3406391 h 3838470"/>
              <a:gd name="connsiteX49" fmla="*/ 823965 w 5737609"/>
              <a:gd name="connsiteY49" fmla="*/ 3436536 h 3838470"/>
              <a:gd name="connsiteX50" fmla="*/ 1261068 w 5737609"/>
              <a:gd name="connsiteY50" fmla="*/ 3461657 h 3838470"/>
              <a:gd name="connsiteX51" fmla="*/ 1406769 w 5737609"/>
              <a:gd name="connsiteY51" fmla="*/ 3496826 h 3838470"/>
              <a:gd name="connsiteX52" fmla="*/ 1532374 w 5737609"/>
              <a:gd name="connsiteY52" fmla="*/ 3537020 h 3838470"/>
              <a:gd name="connsiteX53" fmla="*/ 1788607 w 5737609"/>
              <a:gd name="connsiteY53" fmla="*/ 3727938 h 3838470"/>
              <a:gd name="connsiteX54" fmla="*/ 1868994 w 5737609"/>
              <a:gd name="connsiteY54" fmla="*/ 3737987 h 3838470"/>
              <a:gd name="connsiteX55" fmla="*/ 1994598 w 5737609"/>
              <a:gd name="connsiteY55" fmla="*/ 3722914 h 3838470"/>
              <a:gd name="connsiteX56" fmla="*/ 2145323 w 5737609"/>
              <a:gd name="connsiteY56" fmla="*/ 3672673 h 3838470"/>
              <a:gd name="connsiteX57" fmla="*/ 2336242 w 5737609"/>
              <a:gd name="connsiteY57" fmla="*/ 3577213 h 3838470"/>
              <a:gd name="connsiteX58" fmla="*/ 2371411 w 5737609"/>
              <a:gd name="connsiteY58" fmla="*/ 3572189 h 3838470"/>
              <a:gd name="connsiteX59" fmla="*/ 2908998 w 5737609"/>
              <a:gd name="connsiteY59" fmla="*/ 3521947 h 3838470"/>
              <a:gd name="connsiteX60" fmla="*/ 2934119 w 5737609"/>
              <a:gd name="connsiteY60" fmla="*/ 3451609 h 3838470"/>
              <a:gd name="connsiteX61" fmla="*/ 2843684 w 5737609"/>
              <a:gd name="connsiteY61" fmla="*/ 3285811 h 3838470"/>
              <a:gd name="connsiteX62" fmla="*/ 2748224 w 5737609"/>
              <a:gd name="connsiteY62" fmla="*/ 3160207 h 3838470"/>
              <a:gd name="connsiteX63" fmla="*/ 2652765 w 5737609"/>
              <a:gd name="connsiteY63" fmla="*/ 3089868 h 3838470"/>
              <a:gd name="connsiteX64" fmla="*/ 2376435 w 5737609"/>
              <a:gd name="connsiteY64" fmla="*/ 2838659 h 3838470"/>
              <a:gd name="connsiteX65" fmla="*/ 2275952 w 5737609"/>
              <a:gd name="connsiteY65" fmla="*/ 2743200 h 3838470"/>
              <a:gd name="connsiteX66" fmla="*/ 2210638 w 5737609"/>
              <a:gd name="connsiteY66" fmla="*/ 2632668 h 3838470"/>
              <a:gd name="connsiteX67" fmla="*/ 2185517 w 5737609"/>
              <a:gd name="connsiteY67" fmla="*/ 2502040 h 3838470"/>
              <a:gd name="connsiteX68" fmla="*/ 2180493 w 5737609"/>
              <a:gd name="connsiteY68" fmla="*/ 2235758 h 3838470"/>
              <a:gd name="connsiteX69" fmla="*/ 1733341 w 5737609"/>
              <a:gd name="connsiteY69" fmla="*/ 2235758 h 3838470"/>
              <a:gd name="connsiteX70" fmla="*/ 1406769 w 5737609"/>
              <a:gd name="connsiteY70" fmla="*/ 2250831 h 3838470"/>
              <a:gd name="connsiteX71" fmla="*/ 1070150 w 5737609"/>
              <a:gd name="connsiteY71" fmla="*/ 2250831 h 3838470"/>
              <a:gd name="connsiteX72" fmla="*/ 1075174 w 5737609"/>
              <a:gd name="connsiteY72" fmla="*/ 2150347 h 3838470"/>
              <a:gd name="connsiteX73" fmla="*/ 1125416 w 5737609"/>
              <a:gd name="connsiteY73" fmla="*/ 2150347 h 3838470"/>
              <a:gd name="connsiteX74" fmla="*/ 1828800 w 5737609"/>
              <a:gd name="connsiteY74" fmla="*/ 2135275 h 3838470"/>
              <a:gd name="connsiteX75" fmla="*/ 2190541 w 5737609"/>
              <a:gd name="connsiteY75" fmla="*/ 2115178 h 3838470"/>
              <a:gd name="connsiteX76" fmla="*/ 2773345 w 5737609"/>
              <a:gd name="connsiteY76" fmla="*/ 2080009 h 3838470"/>
              <a:gd name="connsiteX77" fmla="*/ 3104941 w 5737609"/>
              <a:gd name="connsiteY77" fmla="*/ 2039815 h 3838470"/>
              <a:gd name="connsiteX78" fmla="*/ 3416440 w 5737609"/>
              <a:gd name="connsiteY78" fmla="*/ 1999622 h 3838470"/>
              <a:gd name="connsiteX79" fmla="*/ 3642528 w 5737609"/>
              <a:gd name="connsiteY79" fmla="*/ 1934308 h 3838470"/>
              <a:gd name="connsiteX80" fmla="*/ 4210260 w 5737609"/>
              <a:gd name="connsiteY80" fmla="*/ 1708220 h 3838470"/>
              <a:gd name="connsiteX81" fmla="*/ 4451420 w 5737609"/>
              <a:gd name="connsiteY81" fmla="*/ 1602712 h 3838470"/>
              <a:gd name="connsiteX82" fmla="*/ 4622242 w 5737609"/>
              <a:gd name="connsiteY82" fmla="*/ 1472084 h 3838470"/>
              <a:gd name="connsiteX83" fmla="*/ 4843306 w 5737609"/>
              <a:gd name="connsiteY83" fmla="*/ 1240971 h 3838470"/>
              <a:gd name="connsiteX84" fmla="*/ 4999055 w 5737609"/>
              <a:gd name="connsiteY84" fmla="*/ 1019908 h 3838470"/>
              <a:gd name="connsiteX85" fmla="*/ 5240216 w 5737609"/>
              <a:gd name="connsiteY85" fmla="*/ 622998 h 3838470"/>
              <a:gd name="connsiteX86" fmla="*/ 5395965 w 5737609"/>
              <a:gd name="connsiteY86" fmla="*/ 356716 h 3838470"/>
              <a:gd name="connsiteX87" fmla="*/ 5526594 w 5737609"/>
              <a:gd name="connsiteY87" fmla="*/ 170822 h 3838470"/>
              <a:gd name="connsiteX88" fmla="*/ 5601956 w 5737609"/>
              <a:gd name="connsiteY88" fmla="*/ 80387 h 3838470"/>
              <a:gd name="connsiteX89" fmla="*/ 5677319 w 5737609"/>
              <a:gd name="connsiteY89" fmla="*/ 0 h 383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37609" h="3838470">
                <a:moveTo>
                  <a:pt x="5677319" y="0"/>
                </a:moveTo>
                <a:lnTo>
                  <a:pt x="5737609" y="105508"/>
                </a:lnTo>
                <a:lnTo>
                  <a:pt x="5652198" y="175846"/>
                </a:lnTo>
                <a:lnTo>
                  <a:pt x="5541666" y="311499"/>
                </a:lnTo>
                <a:lnTo>
                  <a:pt x="5375868" y="597877"/>
                </a:lnTo>
                <a:lnTo>
                  <a:pt x="5250264" y="808892"/>
                </a:lnTo>
                <a:lnTo>
                  <a:pt x="5149780" y="954593"/>
                </a:lnTo>
                <a:lnTo>
                  <a:pt x="5009103" y="1160585"/>
                </a:lnTo>
                <a:lnTo>
                  <a:pt x="4902921" y="1324207"/>
                </a:lnTo>
                <a:lnTo>
                  <a:pt x="4762919" y="1457011"/>
                </a:lnTo>
                <a:lnTo>
                  <a:pt x="4561952" y="1642905"/>
                </a:lnTo>
                <a:lnTo>
                  <a:pt x="4461468" y="1703196"/>
                </a:lnTo>
                <a:lnTo>
                  <a:pt x="4350936" y="1768510"/>
                </a:lnTo>
                <a:lnTo>
                  <a:pt x="4029389" y="1889090"/>
                </a:lnTo>
                <a:lnTo>
                  <a:pt x="3682721" y="2019719"/>
                </a:lnTo>
                <a:lnTo>
                  <a:pt x="3547068" y="2064936"/>
                </a:lnTo>
                <a:lnTo>
                  <a:pt x="3341077" y="2110154"/>
                </a:lnTo>
                <a:lnTo>
                  <a:pt x="3039627" y="2160396"/>
                </a:lnTo>
                <a:lnTo>
                  <a:pt x="2692958" y="2190541"/>
                </a:lnTo>
                <a:lnTo>
                  <a:pt x="2291024" y="2215662"/>
                </a:lnTo>
                <a:lnTo>
                  <a:pt x="2275952" y="2321169"/>
                </a:lnTo>
                <a:lnTo>
                  <a:pt x="2270928" y="2451798"/>
                </a:lnTo>
                <a:lnTo>
                  <a:pt x="2291024" y="2532185"/>
                </a:lnTo>
                <a:lnTo>
                  <a:pt x="2321169" y="2627644"/>
                </a:lnTo>
                <a:lnTo>
                  <a:pt x="2386484" y="2713055"/>
                </a:lnTo>
                <a:lnTo>
                  <a:pt x="2517112" y="2828611"/>
                </a:lnTo>
                <a:lnTo>
                  <a:pt x="2682910" y="2964264"/>
                </a:lnTo>
                <a:lnTo>
                  <a:pt x="2823587" y="3089868"/>
                </a:lnTo>
                <a:lnTo>
                  <a:pt x="2883877" y="3165231"/>
                </a:lnTo>
                <a:lnTo>
                  <a:pt x="3155183" y="3627455"/>
                </a:lnTo>
                <a:lnTo>
                  <a:pt x="3079820" y="3697793"/>
                </a:lnTo>
                <a:lnTo>
                  <a:pt x="2986964" y="3630744"/>
                </a:lnTo>
                <a:lnTo>
                  <a:pt x="2888901" y="3622431"/>
                </a:lnTo>
                <a:lnTo>
                  <a:pt x="2466871" y="3672673"/>
                </a:lnTo>
                <a:lnTo>
                  <a:pt x="2296049" y="3702818"/>
                </a:lnTo>
                <a:lnTo>
                  <a:pt x="2120202" y="3793253"/>
                </a:lnTo>
                <a:lnTo>
                  <a:pt x="1969477" y="3838470"/>
                </a:lnTo>
                <a:lnTo>
                  <a:pt x="1838849" y="3833446"/>
                </a:lnTo>
                <a:lnTo>
                  <a:pt x="1718268" y="3798277"/>
                </a:lnTo>
                <a:lnTo>
                  <a:pt x="1602712" y="3722914"/>
                </a:lnTo>
                <a:lnTo>
                  <a:pt x="1426866" y="3617407"/>
                </a:lnTo>
                <a:lnTo>
                  <a:pt x="1326383" y="3557116"/>
                </a:lnTo>
                <a:lnTo>
                  <a:pt x="1105319" y="3562141"/>
                </a:lnTo>
                <a:lnTo>
                  <a:pt x="658167" y="3547068"/>
                </a:lnTo>
                <a:lnTo>
                  <a:pt x="30145" y="3471705"/>
                </a:lnTo>
                <a:lnTo>
                  <a:pt x="0" y="3456633"/>
                </a:lnTo>
                <a:lnTo>
                  <a:pt x="70339" y="3356149"/>
                </a:lnTo>
                <a:lnTo>
                  <a:pt x="180871" y="3386294"/>
                </a:lnTo>
                <a:lnTo>
                  <a:pt x="396910" y="3406391"/>
                </a:lnTo>
                <a:lnTo>
                  <a:pt x="823965" y="3436536"/>
                </a:lnTo>
                <a:lnTo>
                  <a:pt x="1261068" y="3461657"/>
                </a:lnTo>
                <a:lnTo>
                  <a:pt x="1406769" y="3496826"/>
                </a:lnTo>
                <a:lnTo>
                  <a:pt x="1532374" y="3537020"/>
                </a:lnTo>
                <a:lnTo>
                  <a:pt x="1788607" y="3727938"/>
                </a:lnTo>
                <a:lnTo>
                  <a:pt x="1868994" y="3737987"/>
                </a:lnTo>
                <a:lnTo>
                  <a:pt x="1994598" y="3722914"/>
                </a:lnTo>
                <a:lnTo>
                  <a:pt x="2145323" y="3672673"/>
                </a:lnTo>
                <a:lnTo>
                  <a:pt x="2336242" y="3577213"/>
                </a:lnTo>
                <a:lnTo>
                  <a:pt x="2371411" y="3572189"/>
                </a:lnTo>
                <a:lnTo>
                  <a:pt x="2908998" y="3521947"/>
                </a:lnTo>
                <a:lnTo>
                  <a:pt x="2934119" y="3451609"/>
                </a:lnTo>
                <a:lnTo>
                  <a:pt x="2843684" y="3285811"/>
                </a:lnTo>
                <a:lnTo>
                  <a:pt x="2748224" y="3160207"/>
                </a:lnTo>
                <a:lnTo>
                  <a:pt x="2652765" y="3089868"/>
                </a:lnTo>
                <a:lnTo>
                  <a:pt x="2376435" y="2838659"/>
                </a:lnTo>
                <a:lnTo>
                  <a:pt x="2275952" y="2743200"/>
                </a:lnTo>
                <a:lnTo>
                  <a:pt x="2210638" y="2632668"/>
                </a:lnTo>
                <a:lnTo>
                  <a:pt x="2185517" y="2502040"/>
                </a:lnTo>
                <a:cubicBezTo>
                  <a:pt x="2183842" y="2413279"/>
                  <a:pt x="2182168" y="2324519"/>
                  <a:pt x="2180493" y="2235758"/>
                </a:cubicBezTo>
                <a:lnTo>
                  <a:pt x="1733341" y="2235758"/>
                </a:lnTo>
                <a:lnTo>
                  <a:pt x="1406769" y="2250831"/>
                </a:lnTo>
                <a:lnTo>
                  <a:pt x="1070150" y="2250831"/>
                </a:lnTo>
                <a:lnTo>
                  <a:pt x="1075174" y="2150347"/>
                </a:lnTo>
                <a:lnTo>
                  <a:pt x="1125416" y="2150347"/>
                </a:lnTo>
                <a:lnTo>
                  <a:pt x="1828800" y="2135275"/>
                </a:lnTo>
                <a:lnTo>
                  <a:pt x="2190541" y="2115178"/>
                </a:lnTo>
                <a:lnTo>
                  <a:pt x="2773345" y="2080009"/>
                </a:lnTo>
                <a:lnTo>
                  <a:pt x="3104941" y="2039815"/>
                </a:lnTo>
                <a:lnTo>
                  <a:pt x="3416440" y="1999622"/>
                </a:lnTo>
                <a:lnTo>
                  <a:pt x="3642528" y="1934308"/>
                </a:lnTo>
                <a:lnTo>
                  <a:pt x="4210260" y="1708220"/>
                </a:lnTo>
                <a:lnTo>
                  <a:pt x="4451420" y="1602712"/>
                </a:lnTo>
                <a:lnTo>
                  <a:pt x="4622242" y="1472084"/>
                </a:lnTo>
                <a:lnTo>
                  <a:pt x="4843306" y="1240971"/>
                </a:lnTo>
                <a:lnTo>
                  <a:pt x="4999055" y="1019908"/>
                </a:lnTo>
                <a:lnTo>
                  <a:pt x="5240216" y="622998"/>
                </a:lnTo>
                <a:lnTo>
                  <a:pt x="5395965" y="356716"/>
                </a:lnTo>
                <a:lnTo>
                  <a:pt x="5526594" y="170822"/>
                </a:lnTo>
                <a:lnTo>
                  <a:pt x="5601956" y="80387"/>
                </a:lnTo>
                <a:lnTo>
                  <a:pt x="567731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100" dirty="0">
                <a:solidFill>
                  <a:schemeClr val="tx1"/>
                </a:solidFill>
              </a:rPr>
              <a:t>Project Schedule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Phase 1 &amp; Phase 2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-4763" y="1219200"/>
            <a:ext cx="9144000" cy="5638800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Phase 1 Construction Schedule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Spring 2017 – Begin right of way acquisitions 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Winter 2017 – Finalize construction plans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Summer 2018 – Begin construction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schemeClr val="tx1"/>
              </a:solidFill>
              <a:latin typeface="+mn-lt"/>
            </a:endParaRP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schemeClr val="tx1"/>
              </a:solidFill>
              <a:latin typeface="+mn-lt"/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Phase 2 Construction Schedule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Summer 2018 – Begin </a:t>
            </a: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right-of-way </a:t>
            </a:r>
            <a:r>
              <a:rPr lang="en-US" sz="2300" dirty="0">
                <a:solidFill>
                  <a:schemeClr val="tx1"/>
                </a:solidFill>
                <a:latin typeface="+mn-lt"/>
              </a:rPr>
              <a:t>acquisitions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Spring 2019 – Finalize construction plans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Summer 2019 – Begin construction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3000" dirty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29</a:t>
            </a:r>
            <a:endParaRPr lang="en-US" altLang="en-US" dirty="0"/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5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Formal Verbal Comment Period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30</a:t>
            </a:r>
            <a:endParaRPr lang="en-US" altLang="en-US" dirty="0"/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3048000"/>
            <a:ext cx="9144000" cy="1066800"/>
          </a:xfrm>
        </p:spPr>
        <p:txBody>
          <a:bodyPr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We will be available after the formal verbal comment period at the display tables to help answer any additional questions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24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ctr"/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What Alternatives Were Studied?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4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447800"/>
            <a:ext cx="8039100" cy="5334000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Total </a:t>
            </a:r>
            <a:r>
              <a:rPr lang="en-US" sz="2500" dirty="0">
                <a:solidFill>
                  <a:schemeClr val="tx1"/>
                </a:solidFill>
              </a:rPr>
              <a:t>Mainline Alternatives</a:t>
            </a:r>
          </a:p>
          <a:p>
            <a:pPr marL="548958" lvl="1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“No-Build” Alternative </a:t>
            </a:r>
          </a:p>
          <a:p>
            <a:pPr marL="548958" lvl="1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</a:rPr>
              <a:t>33 “Build” Alternatives </a:t>
            </a:r>
            <a:endParaRPr lang="en-US" sz="2300" dirty="0">
              <a:solidFill>
                <a:schemeClr val="tx1"/>
              </a:solidFill>
            </a:endParaRPr>
          </a:p>
          <a:p>
            <a:pPr marL="274638" lvl="1" indent="0"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en-US" sz="2300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</a:rPr>
              <a:t>3 Interchange Alternatives</a:t>
            </a:r>
          </a:p>
          <a:p>
            <a:pPr marL="548958" lvl="1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Dual Roundabout</a:t>
            </a:r>
          </a:p>
          <a:p>
            <a:pPr marL="548958" lvl="1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Partial Cloverleaf</a:t>
            </a:r>
          </a:p>
          <a:p>
            <a:pPr marL="548958" lvl="1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</a:rPr>
              <a:t>Diverging Diamond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2500" dirty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85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 anchor="ctr" anchorCtr="0">
            <a:normAutofit/>
          </a:bodyPr>
          <a:lstStyle/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Mainline </a:t>
            </a:r>
            <a:r>
              <a:rPr lang="en-US" sz="3200" dirty="0">
                <a:solidFill>
                  <a:schemeClr val="tx1"/>
                </a:solidFill>
              </a:rPr>
              <a:t>Build </a:t>
            </a:r>
            <a:r>
              <a:rPr lang="en-US" sz="3200" dirty="0" smtClean="0">
                <a:solidFill>
                  <a:schemeClr val="tx1"/>
                </a:solidFill>
              </a:rPr>
              <a:t>Alternatives</a:t>
            </a:r>
            <a:endParaRPr sz="23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5</a:t>
            </a:r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ctr"/>
          <a:lstStyle/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Mainline </a:t>
            </a:r>
            <a:r>
              <a:rPr lang="en-US" sz="3200" dirty="0">
                <a:solidFill>
                  <a:schemeClr val="tx1"/>
                </a:solidFill>
              </a:rPr>
              <a:t>Build Alternatives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>
                <a:solidFill>
                  <a:schemeClr val="tx1"/>
                </a:solidFill>
              </a:rPr>
              <a:t>Considered But Eliminated </a:t>
            </a:r>
            <a:endParaRPr sz="23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6</a:t>
            </a:r>
            <a:endParaRPr lang="en-US" altLang="en-US" dirty="0"/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447800"/>
            <a:ext cx="3962400" cy="1828800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Residential Relocations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Commercial Relocations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</a:rPr>
              <a:t>Local Church Impacts</a:t>
            </a: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3848100" cy="2565400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609975"/>
            <a:ext cx="3848100" cy="2565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143500" y="4311650"/>
            <a:ext cx="3352800" cy="2082800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</a:rPr>
              <a:t>Natural Resources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</a:rPr>
              <a:t>Roadway Safety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</a:rPr>
              <a:t>Railroad Crossing Safety </a:t>
            </a:r>
          </a:p>
          <a:p>
            <a:pPr marL="274320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 anchor="ctr" anchorCtr="0">
            <a:normAutofit/>
          </a:bodyPr>
          <a:lstStyle/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Mainline </a:t>
            </a:r>
            <a:r>
              <a:rPr lang="en-US" sz="3200" dirty="0">
                <a:solidFill>
                  <a:schemeClr val="tx1"/>
                </a:solidFill>
              </a:rPr>
              <a:t>Build Alternatives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 smtClean="0">
                <a:solidFill>
                  <a:schemeClr val="tx1"/>
                </a:solidFill>
              </a:rPr>
              <a:t>Considered But Eliminated </a:t>
            </a:r>
            <a:endParaRPr sz="2300" dirty="0">
              <a:solidFill>
                <a:schemeClr val="tx1"/>
              </a:solidFill>
            </a:endParaRPr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1219200"/>
            <a:ext cx="9144000" cy="5638800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  <a:latin typeface="+mn-lt"/>
              </a:rPr>
              <a:t>21 Mainline Build Alternatives were considered but eliminated from further evaluation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300" dirty="0" smtClean="0">
              <a:solidFill>
                <a:schemeClr val="tx1"/>
              </a:solidFill>
              <a:latin typeface="+mn-lt"/>
            </a:endParaRP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1"/>
                </a:solidFill>
                <a:latin typeface="+mn-lt"/>
              </a:rPr>
              <a:t>Some of the reasons for elimination:</a:t>
            </a: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Roadway and railroad design criteria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Potential impacts to the natural environment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chemeClr val="tx1"/>
                </a:solidFill>
                <a:latin typeface="+mn-lt"/>
              </a:rPr>
              <a:t>Impacts to the community and character of the Town of </a:t>
            </a:r>
            <a:r>
              <a:rPr lang="en-US" sz="2300" dirty="0" smtClean="0">
                <a:solidFill>
                  <a:schemeClr val="tx1"/>
                </a:solidFill>
                <a:latin typeface="+mn-lt"/>
              </a:rPr>
              <a:t>Chapin</a:t>
            </a: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schemeClr val="tx1"/>
              </a:solidFill>
              <a:latin typeface="+mn-lt"/>
            </a:endParaRPr>
          </a:p>
          <a:p>
            <a:pPr marL="548958" lvl="1"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00" dirty="0">
              <a:solidFill>
                <a:schemeClr val="tx1"/>
              </a:solidFill>
              <a:latin typeface="+mn-lt"/>
            </a:endParaRPr>
          </a:p>
          <a:p>
            <a:pPr marL="274638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7</a:t>
            </a:r>
          </a:p>
        </p:txBody>
      </p:sp>
      <p:sp>
        <p:nvSpPr>
          <p:cNvPr id="6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4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Mainline </a:t>
            </a:r>
            <a:r>
              <a:rPr lang="en-US" sz="3200" dirty="0">
                <a:solidFill>
                  <a:schemeClr val="tx1"/>
                </a:solidFill>
              </a:rPr>
              <a:t>Build Alternatives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300" dirty="0" smtClean="0">
                <a:solidFill>
                  <a:schemeClr val="tx1"/>
                </a:solidFill>
              </a:rPr>
              <a:t>Considered </a:t>
            </a:r>
            <a:r>
              <a:rPr lang="en-US" sz="2300" dirty="0">
                <a:solidFill>
                  <a:schemeClr val="tx1"/>
                </a:solidFill>
              </a:rPr>
              <a:t>for Further </a:t>
            </a:r>
            <a:r>
              <a:rPr lang="en-US" sz="2300" dirty="0" smtClean="0">
                <a:solidFill>
                  <a:schemeClr val="tx1"/>
                </a:solidFill>
              </a:rPr>
              <a:t>Analysis</a:t>
            </a:r>
            <a:endParaRPr sz="23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1219200"/>
            <a:ext cx="9143511" cy="56387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883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300" dirty="0" smtClean="0">
                <a:solidFill>
                  <a:schemeClr val="tx1"/>
                </a:solidFill>
              </a:rPr>
              <a:t>Mainline Build Alternatives </a:t>
            </a:r>
          </a:p>
          <a:p>
            <a:pPr marL="461963"/>
            <a:r>
              <a:rPr lang="en-US" sz="2400" dirty="0" smtClean="0">
                <a:solidFill>
                  <a:schemeClr val="tx1"/>
                </a:solidFill>
              </a:rPr>
              <a:t>Considered for Further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9</a:t>
            </a:r>
            <a:endParaRPr lang="en-US" altLang="en-US" dirty="0"/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447800"/>
            <a:ext cx="8534400" cy="4724400"/>
          </a:xfrm>
        </p:spPr>
        <p:txBody>
          <a:bodyPr>
            <a:noAutofit/>
          </a:bodyPr>
          <a:lstStyle/>
          <a:p>
            <a:pPr marL="274320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Field Verified Jurisdictional Waters</a:t>
            </a:r>
          </a:p>
          <a:p>
            <a:pPr marL="274320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Traffic Operational Analysis</a:t>
            </a:r>
          </a:p>
          <a:p>
            <a:pPr marL="274320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Potential Relocations</a:t>
            </a:r>
          </a:p>
          <a:p>
            <a:pPr marL="548958" lvl="1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endParaRPr lang="en-US" sz="2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48" y="2156976"/>
            <a:ext cx="3558164" cy="2668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6" y="3697530"/>
            <a:ext cx="4038600" cy="2612540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werPoint template for HydroVision">
  <a:themeElements>
    <a:clrScheme name="Mead &amp; Hunt">
      <a:dk1>
        <a:srgbClr val="000000"/>
      </a:dk1>
      <a:lt1>
        <a:sysClr val="window" lastClr="FFFFFF"/>
      </a:lt1>
      <a:dk2>
        <a:srgbClr val="686869"/>
      </a:dk2>
      <a:lt2>
        <a:srgbClr val="9B8C7C"/>
      </a:lt2>
      <a:accent1>
        <a:srgbClr val="007E98"/>
      </a:accent1>
      <a:accent2>
        <a:srgbClr val="73472E"/>
      </a:accent2>
      <a:accent3>
        <a:srgbClr val="C41425"/>
      </a:accent3>
      <a:accent4>
        <a:srgbClr val="F37021"/>
      </a:accent4>
      <a:accent5>
        <a:srgbClr val="9FACAB"/>
      </a:accent5>
      <a:accent6>
        <a:srgbClr val="FFFFFF"/>
      </a:accent6>
      <a:hlink>
        <a:srgbClr val="FFFFFF"/>
      </a:hlink>
      <a:folHlink>
        <a:srgbClr val="FFFFFF"/>
      </a:folHlink>
    </a:clrScheme>
    <a:fontScheme name="meadhu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for HydroVision</Template>
  <TotalTime>40728</TotalTime>
  <Words>746</Words>
  <Application>Microsoft Office PowerPoint</Application>
  <PresentationFormat>On-screen Show (4:3)</PresentationFormat>
  <Paragraphs>228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Arial Black</vt:lpstr>
      <vt:lpstr>Times New Roman</vt:lpstr>
      <vt:lpstr>Wingdings</vt:lpstr>
      <vt:lpstr>Wingdings 2</vt:lpstr>
      <vt:lpstr>PowerPoint template for HydroVision</vt:lpstr>
      <vt:lpstr>S-48 (Columbia Avenue) Corridor Improvement Project</vt:lpstr>
      <vt:lpstr>What Is the Purpose of the Project?</vt:lpstr>
      <vt:lpstr>What Is the Purpose of the Public Hearing?</vt:lpstr>
      <vt:lpstr>What Alternatives Were Studied?</vt:lpstr>
      <vt:lpstr>Mainline Build Alternatives</vt:lpstr>
      <vt:lpstr>Mainline Build Alternatives Considered But Eliminated </vt:lpstr>
      <vt:lpstr>Mainline Build Alternatives Considered But Eliminated </vt:lpstr>
      <vt:lpstr>Mainline Build Alternatives Considered for Further Analysis</vt:lpstr>
      <vt:lpstr>PowerPoint Presentation</vt:lpstr>
      <vt:lpstr>10 Mainline Build Alternatives Evaluated Further</vt:lpstr>
      <vt:lpstr>5 Reasonable Mainline Build Alternatives Analysis of Remaining Alternatives</vt:lpstr>
      <vt:lpstr>PowerPoint Presentation</vt:lpstr>
      <vt:lpstr>5 Reasonable Mainline Build Alternatives Analysis of Remaining Alternatives</vt:lpstr>
      <vt:lpstr>Preferred Mainline Build Alternative</vt:lpstr>
      <vt:lpstr>3 Interchange Build Alternatives I-26 &amp; Columbia Avenue</vt:lpstr>
      <vt:lpstr>3 Interchange Build Alternatives I-26 &amp; Columbia Avenue</vt:lpstr>
      <vt:lpstr>3 Interchange Build Alternatives I-26 &amp; Columbia Avenue</vt:lpstr>
      <vt:lpstr>3 Interchange Build Alternatives I-26 &amp; Columbia Avenue</vt:lpstr>
      <vt:lpstr>Preferred Alternative</vt:lpstr>
      <vt:lpstr>Preferred Alternative 3 Lane Section – Mixed use of urban and rural</vt:lpstr>
      <vt:lpstr>Preferred Alternative 5 Lane Section – Mixed use of urban and rural</vt:lpstr>
      <vt:lpstr>Preferred Alternative New Intersections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Schedule Phase 1 &amp; Phase 2</vt:lpstr>
      <vt:lpstr>Formal Verbal Comment Period</vt:lpstr>
      <vt:lpstr>Custom Show 1</vt:lpstr>
    </vt:vector>
  </TitlesOfParts>
  <Company>Mead &amp; Hunt,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Proactive in Dam Safety –  Jackson Bluff Dam Spillway Modification</dc:title>
  <dc:creator>850yx</dc:creator>
  <cp:lastModifiedBy>Zack Haney</cp:lastModifiedBy>
  <cp:revision>439</cp:revision>
  <cp:lastPrinted>2017-01-17T15:51:18Z</cp:lastPrinted>
  <dcterms:created xsi:type="dcterms:W3CDTF">2011-06-29T21:02:40Z</dcterms:created>
  <dcterms:modified xsi:type="dcterms:W3CDTF">2017-01-17T16:40:43Z</dcterms:modified>
</cp:coreProperties>
</file>